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6" r:id="rId4"/>
  </p:sldMasterIdLst>
  <p:notesMasterIdLst>
    <p:notesMasterId r:id="rId90"/>
  </p:notesMasterIdLst>
  <p:handoutMasterIdLst>
    <p:handoutMasterId r:id="rId91"/>
  </p:handoutMasterIdLst>
  <p:sldIdLst>
    <p:sldId id="256" r:id="rId5"/>
    <p:sldId id="460" r:id="rId6"/>
    <p:sldId id="465" r:id="rId7"/>
    <p:sldId id="472" r:id="rId8"/>
    <p:sldId id="467" r:id="rId9"/>
    <p:sldId id="468" r:id="rId10"/>
    <p:sldId id="469" r:id="rId11"/>
    <p:sldId id="471" r:id="rId12"/>
    <p:sldId id="473" r:id="rId13"/>
    <p:sldId id="474" r:id="rId14"/>
    <p:sldId id="476" r:id="rId15"/>
    <p:sldId id="475" r:id="rId16"/>
    <p:sldId id="477" r:id="rId17"/>
    <p:sldId id="478" r:id="rId18"/>
    <p:sldId id="479" r:id="rId19"/>
    <p:sldId id="480" r:id="rId20"/>
    <p:sldId id="481" r:id="rId21"/>
    <p:sldId id="482" r:id="rId22"/>
    <p:sldId id="483" r:id="rId23"/>
    <p:sldId id="484" r:id="rId24"/>
    <p:sldId id="485" r:id="rId25"/>
    <p:sldId id="486" r:id="rId26"/>
    <p:sldId id="487" r:id="rId27"/>
    <p:sldId id="488" r:id="rId28"/>
    <p:sldId id="490" r:id="rId29"/>
    <p:sldId id="491" r:id="rId30"/>
    <p:sldId id="492" r:id="rId31"/>
    <p:sldId id="493" r:id="rId32"/>
    <p:sldId id="494" r:id="rId33"/>
    <p:sldId id="495" r:id="rId34"/>
    <p:sldId id="496" r:id="rId35"/>
    <p:sldId id="497" r:id="rId36"/>
    <p:sldId id="498" r:id="rId37"/>
    <p:sldId id="499" r:id="rId38"/>
    <p:sldId id="500" r:id="rId39"/>
    <p:sldId id="501" r:id="rId40"/>
    <p:sldId id="502" r:id="rId41"/>
    <p:sldId id="503" r:id="rId42"/>
    <p:sldId id="504" r:id="rId43"/>
    <p:sldId id="505" r:id="rId44"/>
    <p:sldId id="506" r:id="rId45"/>
    <p:sldId id="507" r:id="rId46"/>
    <p:sldId id="508" r:id="rId47"/>
    <p:sldId id="509" r:id="rId48"/>
    <p:sldId id="510" r:id="rId49"/>
    <p:sldId id="511" r:id="rId50"/>
    <p:sldId id="512" r:id="rId51"/>
    <p:sldId id="513" r:id="rId52"/>
    <p:sldId id="514" r:id="rId53"/>
    <p:sldId id="515" r:id="rId54"/>
    <p:sldId id="516" r:id="rId55"/>
    <p:sldId id="517" r:id="rId56"/>
    <p:sldId id="518" r:id="rId57"/>
    <p:sldId id="519" r:id="rId58"/>
    <p:sldId id="520" r:id="rId59"/>
    <p:sldId id="521" r:id="rId60"/>
    <p:sldId id="522" r:id="rId61"/>
    <p:sldId id="523" r:id="rId62"/>
    <p:sldId id="524" r:id="rId63"/>
    <p:sldId id="527" r:id="rId64"/>
    <p:sldId id="525" r:id="rId65"/>
    <p:sldId id="528" r:id="rId66"/>
    <p:sldId id="529" r:id="rId67"/>
    <p:sldId id="530" r:id="rId68"/>
    <p:sldId id="531" r:id="rId69"/>
    <p:sldId id="532" r:id="rId70"/>
    <p:sldId id="533" r:id="rId71"/>
    <p:sldId id="534" r:id="rId72"/>
    <p:sldId id="526" r:id="rId73"/>
    <p:sldId id="535" r:id="rId74"/>
    <p:sldId id="536" r:id="rId75"/>
    <p:sldId id="537" r:id="rId76"/>
    <p:sldId id="538" r:id="rId77"/>
    <p:sldId id="539" r:id="rId78"/>
    <p:sldId id="540" r:id="rId79"/>
    <p:sldId id="541" r:id="rId80"/>
    <p:sldId id="542" r:id="rId81"/>
    <p:sldId id="543" r:id="rId82"/>
    <p:sldId id="544" r:id="rId83"/>
    <p:sldId id="545" r:id="rId84"/>
    <p:sldId id="546" r:id="rId85"/>
    <p:sldId id="547" r:id="rId86"/>
    <p:sldId id="548" r:id="rId87"/>
    <p:sldId id="549" r:id="rId88"/>
    <p:sldId id="550" r:id="rId89"/>
  </p:sldIdLst>
  <p:sldSz cx="9144000" cy="6858000" type="screen4x3"/>
  <p:notesSz cx="9928225" cy="6797675"/>
  <p:custDataLst>
    <p:tags r:id="rId92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BCFFDB"/>
    <a:srgbClr val="F53939"/>
    <a:srgbClr val="C9E3AD"/>
    <a:srgbClr val="C1D6FF"/>
    <a:srgbClr val="F5FC9A"/>
    <a:srgbClr val="B21212"/>
    <a:srgbClr val="E7EFFF"/>
    <a:srgbClr val="6699FF"/>
    <a:srgbClr val="A7C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912" autoAdjust="0"/>
    <p:restoredTop sz="94935" autoAdjust="0"/>
  </p:normalViewPr>
  <p:slideViewPr>
    <p:cSldViewPr>
      <p:cViewPr varScale="1">
        <p:scale>
          <a:sx n="79" d="100"/>
          <a:sy n="79" d="100"/>
        </p:scale>
        <p:origin x="1416" y="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5403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slide" Target="slides/slide80.xml"/><Relationship Id="rId89" Type="http://schemas.openxmlformats.org/officeDocument/2006/relationships/slide" Target="slides/slide85.xml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5" Type="http://schemas.openxmlformats.org/officeDocument/2006/relationships/slide" Target="slides/slide1.xml"/><Relationship Id="rId90" Type="http://schemas.openxmlformats.org/officeDocument/2006/relationships/notesMaster" Target="notesMasters/notesMaster1.xml"/><Relationship Id="rId95" Type="http://schemas.openxmlformats.org/officeDocument/2006/relationships/theme" Target="theme/theme1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80" Type="http://schemas.openxmlformats.org/officeDocument/2006/relationships/slide" Target="slides/slide76.xml"/><Relationship Id="rId85" Type="http://schemas.openxmlformats.org/officeDocument/2006/relationships/slide" Target="slides/slide81.xml"/><Relationship Id="rId93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slide" Target="slides/slide79.xml"/><Relationship Id="rId88" Type="http://schemas.openxmlformats.org/officeDocument/2006/relationships/slide" Target="slides/slide84.xml"/><Relationship Id="rId91" Type="http://schemas.openxmlformats.org/officeDocument/2006/relationships/handoutMaster" Target="handoutMasters/handoutMaster1.xml"/><Relationship Id="rId9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slide" Target="slides/slide77.xml"/><Relationship Id="rId86" Type="http://schemas.openxmlformats.org/officeDocument/2006/relationships/slide" Target="slides/slide82.xml"/><Relationship Id="rId94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tags" Target="tags/tag1.xml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slide" Target="slides/slide83.xml"/><Relationship Id="rId61" Type="http://schemas.openxmlformats.org/officeDocument/2006/relationships/slide" Target="slides/slide57.xml"/><Relationship Id="rId82" Type="http://schemas.openxmlformats.org/officeDocument/2006/relationships/slide" Target="slides/slide78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22594" y="0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05C127-53EC-4625-8674-123C41A42ABE}" type="datetimeFigureOut">
              <a:rPr lang="en-GB" smtClean="0"/>
              <a:pPr/>
              <a:t>01/08/2018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456699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22594" y="6456699"/>
            <a:ext cx="4303313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7700F7-D8A8-45F0-BED4-A73ECE481743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63322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23699" y="0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D4DA8F5-F804-4FB2-8A6B-A884CF09C514}" type="datetimeFigureOut">
              <a:rPr lang="en-US"/>
              <a:pPr>
                <a:defRPr/>
              </a:pPr>
              <a:t>8/1/2018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263900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2824" y="3228896"/>
            <a:ext cx="7942580" cy="305895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2" y="6456612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23699" y="6456612"/>
            <a:ext cx="4302230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6C00DB4-E585-43D3-9A29-E1C42556C76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23264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80FBC8F-7200-45DD-A4E3-40F9EE471788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339664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822508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126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023822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3289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012113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362943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723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33636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392677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194485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190477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6032405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014763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270005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230244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568396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927271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7371478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478289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981485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65584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058595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1474002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307232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8899818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230959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9477979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283459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635107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828279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0103133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39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176442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831240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2015961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8627024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0969477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450079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5949655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7476815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169294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340387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924113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49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06663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495149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0984979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1833682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4019602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800278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9903809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8667801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4205730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1108494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81646789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59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945123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226658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13659422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2563917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4191763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6912571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55306069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30355968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09235526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2297995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8022228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69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016114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75463650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45716135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40177626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6908182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65863445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6322177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36652591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02798339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87571608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2278929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79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6142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4238906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985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36635377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605551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3939376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79692494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85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33180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549850C-5779-4847-863F-3961D95C13CC}" type="slidenum">
              <a:rPr lang="en-GB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05058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eg"/><Relationship Id="rId3" Type="http://schemas.openxmlformats.org/officeDocument/2006/relationships/slide" Target="../slides/slide18.xml"/><Relationship Id="rId7" Type="http://schemas.openxmlformats.org/officeDocument/2006/relationships/slide" Target="../slides/slide32.xml"/><Relationship Id="rId2" Type="http://schemas.openxmlformats.org/officeDocument/2006/relationships/slide" Target="../slides/slide12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46.xml"/><Relationship Id="rId5" Type="http://schemas.openxmlformats.org/officeDocument/2006/relationships/slide" Target="../slides/slide52.xml"/><Relationship Id="rId4" Type="http://schemas.openxmlformats.org/officeDocument/2006/relationships/slide" Target="../slides/slide2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rookeWest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214290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  <a:latin typeface="Calibri" pitchFamily="34" charset="0"/>
                <a:cs typeface="Calibri" pitchFamily="34" charset="0"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email">
                <a:alphaModFix amt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>
                <a:latin typeface="Calibri" pitchFamily="34" charset="0"/>
                <a:cs typeface="Calibri" pitchFamily="34" charset="0"/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871566" y="5515444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 b="1">
                <a:solidFill>
                  <a:schemeClr val="bg1"/>
                </a:solidFill>
                <a:latin typeface="Calibri" pitchFamily="34" charset="0"/>
                <a:cs typeface="Calibri" pitchFamily="34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LO1 1-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5495" y="44624"/>
            <a:ext cx="7688661" cy="646260"/>
          </a:xfrm>
        </p:spPr>
        <p:txBody>
          <a:bodyPr rtlCol="0"/>
          <a:lstStyle>
            <a:lvl1pPr>
              <a:defRPr>
                <a:latin typeface="Calibri" pitchFamily="34" charset="0"/>
                <a:cs typeface="Calibri" pitchFamily="34" charset="0"/>
              </a:defRPr>
            </a:lvl1pPr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4" name="Round Same Side Corner Rectangle 3">
            <a:hlinkClick r:id="rId2" action="ppaction://hlinksldjump"/>
          </p:cNvPr>
          <p:cNvSpPr/>
          <p:nvPr/>
        </p:nvSpPr>
        <p:spPr>
          <a:xfrm>
            <a:off x="107504" y="692696"/>
            <a:ext cx="1405381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9.1  - Energy changes in reactions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ound Same Side Corner Rectangle 6">
            <a:hlinkClick r:id="rId3" action="ppaction://hlinksldjump"/>
          </p:cNvPr>
          <p:cNvSpPr/>
          <p:nvPr/>
        </p:nvSpPr>
        <p:spPr>
          <a:xfrm>
            <a:off x="1572526" y="692696"/>
            <a:ext cx="1037182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9.2 – Principles of Electrolysis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ound Same Side Corner Rectangle 10">
            <a:hlinkClick r:id="rId4" action="ppaction://hlinksldjump"/>
          </p:cNvPr>
          <p:cNvSpPr/>
          <p:nvPr/>
        </p:nvSpPr>
        <p:spPr>
          <a:xfrm>
            <a:off x="2669349" y="692696"/>
            <a:ext cx="880554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9.3 – Energy From Fuels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ound Same Side Corner Rectangle 8">
            <a:hlinkClick r:id="rId5" action="ppaction://hlinksldjump"/>
          </p:cNvPr>
          <p:cNvSpPr/>
          <p:nvPr userDrawn="1"/>
        </p:nvSpPr>
        <p:spPr>
          <a:xfrm>
            <a:off x="5878783" y="690884"/>
            <a:ext cx="1141489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9.6 – Shifting the </a:t>
            </a:r>
            <a:r>
              <a:rPr lang="en-GB" sz="10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Equilibriumine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ound Same Side Corner Rectangle 11">
            <a:hlinkClick r:id="rId6" action="ppaction://hlinksldjump"/>
          </p:cNvPr>
          <p:cNvSpPr/>
          <p:nvPr userDrawn="1"/>
        </p:nvSpPr>
        <p:spPr>
          <a:xfrm>
            <a:off x="4710304" y="691790"/>
            <a:ext cx="1108836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9.5</a:t>
            </a:r>
            <a:r>
              <a:rPr lang="en-GB" sz="1000" b="1" baseline="0" dirty="0" smtClean="0">
                <a:latin typeface="Arial" panose="020B0604020202020204" pitchFamily="34" charset="0"/>
                <a:cs typeface="Arial" panose="020B0604020202020204" pitchFamily="34" charset="0"/>
              </a:rPr>
              <a:t> – Reversible Reactions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ound Same Side Corner Rectangle 9">
            <a:hlinkClick r:id="rId7" action="ppaction://hlinksldjump"/>
          </p:cNvPr>
          <p:cNvSpPr/>
          <p:nvPr userDrawn="1"/>
        </p:nvSpPr>
        <p:spPr>
          <a:xfrm>
            <a:off x="3609544" y="690884"/>
            <a:ext cx="1041119" cy="357190"/>
          </a:xfrm>
          <a:prstGeom prst="round2SameRect">
            <a:avLst/>
          </a:prstGeom>
          <a:effectLst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1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9.4 – Energy From Electricity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Content Placeholder 1"/>
          <p:cNvSpPr txBox="1">
            <a:spLocks/>
          </p:cNvSpPr>
          <p:nvPr/>
        </p:nvSpPr>
        <p:spPr>
          <a:xfrm>
            <a:off x="105097" y="1049886"/>
            <a:ext cx="8859391" cy="569148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3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>
            <a:noAutofit/>
          </a:bodyPr>
          <a:lstStyle/>
          <a:p>
            <a:pPr marL="109728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endParaRPr kumimoji="0" lang="en-GB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  <a:p>
            <a:pPr marL="109728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68000"/>
              <a:buFont typeface="Wingdings 3"/>
              <a:buNone/>
              <a:tabLst/>
              <a:defRPr/>
            </a:pP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/>
            </a:r>
            <a:b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</a:br>
            <a: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  <a:t/>
            </a:r>
            <a:br>
              <a:rPr kumimoji="0" lang="en-GB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itchFamily="34" charset="0"/>
                <a:ea typeface="+mn-ea"/>
                <a:cs typeface="Calibri" pitchFamily="34" charset="0"/>
              </a:rPr>
            </a:br>
            <a:endParaRPr kumimoji="0" lang="en-GB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itchFamily="34" charset="0"/>
              <a:ea typeface="+mn-ea"/>
              <a:cs typeface="Calibri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0392" y="44625"/>
            <a:ext cx="1008112" cy="96820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-13648" y="5937012"/>
            <a:ext cx="3203848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1" y="5924550"/>
            <a:ext cx="2339752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949279"/>
            <a:ext cx="1913746" cy="922841"/>
          </a:xfrm>
          <a:prstGeom prst="rtTriangle">
            <a:avLst/>
          </a:prstGeom>
          <a:blipFill>
            <a:blip r:embed="rId4" cstate="email">
              <a:alphaModFix amt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>
              <a:latin typeface="Calibri" pitchFamily="34" charset="0"/>
              <a:cs typeface="Calibri" pitchFamily="34" charset="0"/>
            </a:endParaRPr>
          </a:p>
        </p:txBody>
      </p:sp>
      <p:cxnSp>
        <p:nvCxnSpPr>
          <p:cNvPr id="15" name="Straight Connector 14"/>
          <p:cNvCxnSpPr>
            <a:stCxn id="14" idx="0"/>
            <a:endCxn id="14" idx="4"/>
          </p:cNvCxnSpPr>
          <p:nvPr/>
        </p:nvCxnSpPr>
        <p:spPr>
          <a:xfrm rot="16200000" flipH="1">
            <a:off x="489410" y="5453826"/>
            <a:ext cx="922841" cy="1913746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-24"/>
            <a:ext cx="8229600" cy="857256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000108"/>
            <a:ext cx="8229600" cy="4929222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11" r:id="rId2"/>
  </p:sldLayoutIdLs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4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Calibri" pitchFamily="34" charset="0"/>
          <a:ea typeface="+mj-ea"/>
          <a:cs typeface="Calibri" pitchFamily="34" charset="0"/>
        </a:defRPr>
      </a:lvl1pPr>
      <a:extLst/>
    </p:titleStyle>
    <p:bodyStyle>
      <a:lvl1pPr marL="365760" indent="-256032" algn="l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1pPr>
      <a:lvl2pPr marL="621792" indent="-228600" algn="l" rtl="0" eaLnBrk="1" latinLnBrk="0" hangingPunct="1">
        <a:spcBef>
          <a:spcPts val="0"/>
        </a:spcBef>
        <a:spcAft>
          <a:spcPts val="600"/>
        </a:spcAft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2pPr>
      <a:lvl3pPr marL="859536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3pPr>
      <a:lvl4pPr marL="1143000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4pPr>
      <a:lvl5pPr marL="1371600" indent="-228600" algn="l" rtl="0" eaLnBrk="1" latinLnBrk="0" hangingPunct="1">
        <a:spcBef>
          <a:spcPts val="0"/>
        </a:spcBef>
        <a:spcAft>
          <a:spcPts val="600"/>
        </a:spcAft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Calibri" pitchFamily="34" charset="0"/>
          <a:ea typeface="+mn-ea"/>
          <a:cs typeface="Calibri" pitchFamily="34" charset="0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9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Unit%2009/Exothermic%20Reaction%2001.mp4" TargetMode="External"/><Relationship Id="rId7" Type="http://schemas.openxmlformats.org/officeDocument/2006/relationships/slide" Target="slide69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hyperlink" Target="Unit%2009/Exothermic%20Reaction%2002.mp4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slide" Target="slide69.xml"/><Relationship Id="rId5" Type="http://schemas.openxmlformats.org/officeDocument/2006/relationships/image" Target="../media/image14.emf"/><Relationship Id="rId4" Type="http://schemas.openxmlformats.org/officeDocument/2006/relationships/image" Target="../media/image13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Unit%2009/9.1%20-%20Endo%20vs%20Exo.mp4" TargetMode="External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6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hyperlink" Target="Unit%2009/9.1%20-%20Exothermic%20Reactions.mp4" TargetMode="External"/><Relationship Id="rId5" Type="http://schemas.openxmlformats.org/officeDocument/2006/relationships/hyperlink" Target="Unit%2009/9.1%20-%20Endothermic%20reaction.mp4" TargetMode="External"/><Relationship Id="rId4" Type="http://schemas.openxmlformats.org/officeDocument/2006/relationships/notesSlide" Target="../notesSlides/notesSlide16.xml"/><Relationship Id="rId9" Type="http://schemas.openxmlformats.org/officeDocument/2006/relationships/slide" Target="slide6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Unit%2009/9.1%20-%20Energy%20Changes%20in%20Reactions.docx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6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2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2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72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Unit%2009/9.2%20&#8211;%20Explaining%20Energy%20Changes.docx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75.xml"/><Relationship Id="rId5" Type="http://schemas.openxmlformats.org/officeDocument/2006/relationships/image" Target="../media/image26.emf"/><Relationship Id="rId4" Type="http://schemas.openxmlformats.org/officeDocument/2006/relationships/image" Target="../media/image25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75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5.xml"/><Relationship Id="rId4" Type="http://schemas.openxmlformats.org/officeDocument/2006/relationships/image" Target="../media/image30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5.xml"/><Relationship Id="rId4" Type="http://schemas.openxmlformats.org/officeDocument/2006/relationships/image" Target="../media/image30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Unit%2009/9.3%20&#8211;%20Energy%20From%20Fuels.docx" TargetMode="External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8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78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78.xml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8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78.xml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Unit%2009/9.4%20&#8211;%20Giving%20out%20Energy%20as%20Electricity.docx" TargetMode="External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8.xml"/><Relationship Id="rId4" Type="http://schemas.openxmlformats.org/officeDocument/2006/relationships/image" Target="../media/image36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emf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8.xml"/><Relationship Id="rId4" Type="http://schemas.openxmlformats.org/officeDocument/2006/relationships/image" Target="../media/image3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em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7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8.xml"/><Relationship Id="rId4" Type="http://schemas.openxmlformats.org/officeDocument/2006/relationships/image" Target="../media/image41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emf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8.xml"/><Relationship Id="rId4" Type="http://schemas.openxmlformats.org/officeDocument/2006/relationships/image" Target="../media/image43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5" Type="http://schemas.openxmlformats.org/officeDocument/2006/relationships/slide" Target="slide78.xml"/><Relationship Id="rId4" Type="http://schemas.openxmlformats.org/officeDocument/2006/relationships/image" Target="../media/image45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0.xml"/><Relationship Id="rId5" Type="http://schemas.openxmlformats.org/officeDocument/2006/relationships/image" Target="../media/image48.emf"/><Relationship Id="rId4" Type="http://schemas.openxmlformats.org/officeDocument/2006/relationships/image" Target="../media/image47.e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0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80.xml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0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Unit%2009/9.5%20&#8211;%20Reversible%20Reactions.docx" TargetMode="External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0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3.xml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slide" Target="slide83.xml"/><Relationship Id="rId3" Type="http://schemas.openxmlformats.org/officeDocument/2006/relationships/slideLayout" Target="../slideLayouts/slideLayout2.xml"/><Relationship Id="rId7" Type="http://schemas.openxmlformats.org/officeDocument/2006/relationships/hyperlink" Target="Unit%2009/9.6%20-%20Le%20Chatelier's%20Principle.mp4" TargetMode="Externa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notesSlide" Target="../notesSlides/notesSlide5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83.xml"/><Relationship Id="rId4" Type="http://schemas.openxmlformats.org/officeDocument/2006/relationships/image" Target="../media/image56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" Target="slide83.xml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" Target="slide83.xml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hyperlink" Target="Unit%2009/9.6%20&#8211;%20Shifting%20the%20Equilibrium.docx" TargetMode="External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4" Type="http://schemas.openxmlformats.org/officeDocument/2006/relationships/slide" Target="slide8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7504" y="5538244"/>
            <a:ext cx="8928992" cy="771076"/>
          </a:xfrm>
        </p:spPr>
        <p:txBody>
          <a:bodyPr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en-US" sz="40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Unit </a:t>
            </a:r>
            <a:r>
              <a:rPr lang="en-US" sz="4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09 </a:t>
            </a:r>
            <a:r>
              <a:rPr lang="en-US" sz="4000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- </a:t>
            </a:r>
            <a:r>
              <a:rPr lang="pt-BR" sz="4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Energy Changes, </a:t>
            </a:r>
            <a:br>
              <a:rPr lang="pt-BR" sz="4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pt-BR" sz="4000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and Reversible Reactions</a:t>
            </a:r>
            <a:endParaRPr lang="en-GB" sz="4000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51520" y="260648"/>
            <a:ext cx="8640960" cy="1708438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1547664" y="332656"/>
            <a:ext cx="705678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GB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Cambridge Chemistry - iGCSE</a:t>
            </a:r>
            <a:endParaRPr lang="en-GB" sz="32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/>
            <a:r>
              <a:rPr lang="en-GB" sz="32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2017-19</a:t>
            </a:r>
            <a:endParaRPr lang="en-GB" sz="36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algn="r"/>
            <a:r>
              <a:rPr lang="en-GB" sz="36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Year 09-10</a:t>
            </a:r>
            <a:endParaRPr lang="en-GB" sz="3600" b="1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026" name="Picture 2" descr="Related image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860032" y="2114171"/>
            <a:ext cx="4032448" cy="3036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8415"/>
            <a:ext cx="1656184" cy="1590626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3 - Assessment </a:t>
            </a:r>
            <a:r>
              <a:rPr lang="en-GB" sz="4000" dirty="0" smtClean="0"/>
              <a:t>Objectives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/>
              <a:t>Relationship between assessment objectives and components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The approximate weightings allocated to each of the assessment objectives are </a:t>
            </a:r>
            <a:r>
              <a:rPr lang="en-US" dirty="0" err="1"/>
              <a:t>summarised</a:t>
            </a:r>
            <a:r>
              <a:rPr lang="en-US" dirty="0"/>
              <a:t> in the </a:t>
            </a:r>
            <a:r>
              <a:rPr lang="en-US" dirty="0" smtClean="0"/>
              <a:t>table below</a:t>
            </a:r>
            <a:r>
              <a:rPr lang="en-US" dirty="0"/>
              <a:t>.</a:t>
            </a: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141110"/>
              </p:ext>
            </p:extLst>
          </p:nvPr>
        </p:nvGraphicFramePr>
        <p:xfrm>
          <a:off x="323526" y="2064924"/>
          <a:ext cx="8424935" cy="438841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2330"/>
                <a:gridCol w="1224136"/>
                <a:gridCol w="1368152"/>
                <a:gridCol w="1008112"/>
                <a:gridCol w="1872205"/>
              </a:tblGrid>
              <a:tr h="1072723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Assessment objective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and 2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 and 4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 and 6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Weighting of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 in overall</a:t>
                      </a:r>
                    </a:p>
                    <a:p>
                      <a:pPr algn="ctr"/>
                      <a:r>
                        <a:rPr kumimoji="0" lang="en-GB" sz="20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qualification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47655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AO1: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Knowledge with understanding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63%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1072723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AO2: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Handling information and problem solving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47655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AO3: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Experimental skills and investigations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47655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Weighting of paper in overall qualification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026581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9.1 – </a:t>
            </a:r>
            <a:r>
              <a:rPr lang="en-GB" sz="4000" dirty="0"/>
              <a:t>Energy </a:t>
            </a:r>
            <a:r>
              <a:rPr lang="en-GB" sz="4000" dirty="0" smtClean="0"/>
              <a:t>Changes </a:t>
            </a:r>
            <a:r>
              <a:rPr lang="en-GB" sz="4000" dirty="0"/>
              <a:t>in </a:t>
            </a:r>
            <a:r>
              <a:rPr lang="en-GB" sz="4000" dirty="0" smtClean="0"/>
              <a:t>Reactions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0526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 smtClean="0">
                <a:solidFill>
                  <a:srgbClr val="C00000"/>
                </a:solidFill>
              </a:rPr>
              <a:t>Energy </a:t>
            </a:r>
            <a:r>
              <a:rPr lang="en-US" b="1" dirty="0">
                <a:solidFill>
                  <a:srgbClr val="C00000"/>
                </a:solidFill>
              </a:rPr>
              <a:t>changes in reactions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b="1" dirty="0"/>
              <a:t>During a chemical reaction, there is always an energy change.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Energy is given out or taken in. The energy is usually in the form of heat</a:t>
            </a:r>
            <a:r>
              <a:rPr lang="en-US" dirty="0" smtClean="0"/>
              <a:t>. (</a:t>
            </a:r>
            <a:r>
              <a:rPr lang="en-US" dirty="0"/>
              <a:t>But some may be in the form of light and sound</a:t>
            </a:r>
            <a:r>
              <a:rPr lang="en-US" dirty="0" smtClean="0"/>
              <a:t>.) So </a:t>
            </a:r>
            <a:r>
              <a:rPr lang="en-US" dirty="0"/>
              <a:t>reactions can be divided into two groups: exothermic and endothermic.</a:t>
            </a:r>
          </a:p>
          <a:p>
            <a:pPr>
              <a:buClr>
                <a:srgbClr val="0070C0"/>
              </a:buClr>
            </a:pPr>
            <a:r>
              <a:rPr lang="en-US" b="1" dirty="0">
                <a:solidFill>
                  <a:srgbClr val="C00000"/>
                </a:solidFill>
              </a:rPr>
              <a:t>Exothermic reactions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Exothermic reactions give out energy. So there is a temperature </a:t>
            </a:r>
            <a:r>
              <a:rPr lang="en-US" dirty="0" smtClean="0"/>
              <a:t>rise. Here </a:t>
            </a:r>
            <a:r>
              <a:rPr lang="en-US" dirty="0"/>
              <a:t>are three examples: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79512" y="5229200"/>
            <a:ext cx="2911401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To start off the reaction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between iron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and sulfur, you must heat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the mixture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. But soon it </a:t>
            </a:r>
            <a:r>
              <a:rPr lang="en-US" sz="1700">
                <a:latin typeface="Arial" panose="020B0604020202020204" pitchFamily="34" charset="0"/>
                <a:cs typeface="Arial" panose="020B0604020202020204" pitchFamily="34" charset="0"/>
              </a:rPr>
              <a:t>glows </a:t>
            </a:r>
            <a:r>
              <a:rPr lang="en-US" sz="1700" smtClean="0">
                <a:latin typeface="Arial" panose="020B0604020202020204" pitchFamily="34" charset="0"/>
                <a:cs typeface="Arial" panose="020B0604020202020204" pitchFamily="34" charset="0"/>
              </a:rPr>
              <a:t>red hot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-US" sz="1700" i="1" dirty="0">
                <a:latin typeface="Arial" panose="020B0604020202020204" pitchFamily="34" charset="0"/>
                <a:cs typeface="Arial" panose="020B0604020202020204" pitchFamily="34" charset="0"/>
              </a:rPr>
              <a:t>without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the Bunsen burner!</a:t>
            </a:r>
            <a:endParaRPr lang="en-GB" sz="17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10" b="11304"/>
          <a:stretch/>
        </p:blipFill>
        <p:spPr>
          <a:xfrm>
            <a:off x="251520" y="3429000"/>
            <a:ext cx="2664296" cy="172819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215" b="11099"/>
          <a:stretch/>
        </p:blipFill>
        <p:spPr>
          <a:xfrm>
            <a:off x="3162921" y="3429000"/>
            <a:ext cx="2664296" cy="172819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67" b="23452"/>
          <a:stretch/>
        </p:blipFill>
        <p:spPr>
          <a:xfrm>
            <a:off x="6115249" y="3501008"/>
            <a:ext cx="2664296" cy="1656184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3162921" y="5203066"/>
            <a:ext cx="2664296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700" dirty="0">
                <a:latin typeface="Arial" panose="020B0604020202020204" pitchFamily="34" charset="0"/>
                <a:cs typeface="Arial" panose="020B0604020202020204" pitchFamily="34" charset="0"/>
              </a:rPr>
              <a:t>Mixing silver nitrate and </a:t>
            </a:r>
            <a:r>
              <a:rPr lang="en-GB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sodium </a:t>
            </a:r>
            <a:r>
              <a:rPr lang="en-US" sz="1700" smtClean="0">
                <a:latin typeface="Arial" panose="020B0604020202020204" pitchFamily="34" charset="0"/>
                <a:cs typeface="Arial" panose="020B0604020202020204" pitchFamily="34" charset="0"/>
              </a:rPr>
              <a:t>chloride </a:t>
            </a:r>
            <a:r>
              <a:rPr lang="en-US" sz="1700">
                <a:latin typeface="Arial" panose="020B0604020202020204" pitchFamily="34" charset="0"/>
                <a:cs typeface="Arial" panose="020B0604020202020204" pitchFamily="34" charset="0"/>
              </a:rPr>
              <a:t>solutions gives a </a:t>
            </a:r>
            <a:r>
              <a:rPr lang="en-US" sz="1700" smtClean="0">
                <a:latin typeface="Arial" panose="020B0604020202020204" pitchFamily="34" charset="0"/>
                <a:cs typeface="Arial" panose="020B0604020202020204" pitchFamily="34" charset="0"/>
              </a:rPr>
              <a:t>white precipitate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of silver chloride </a:t>
            </a:r>
            <a:r>
              <a:rPr lang="en-US" sz="170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-US" sz="1700" smtClean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GB" sz="170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GB" sz="1700">
                <a:latin typeface="Arial" panose="020B0604020202020204" pitchFamily="34" charset="0"/>
                <a:cs typeface="Arial" panose="020B0604020202020204" pitchFamily="34" charset="0"/>
              </a:rPr>
              <a:t>temperature rise.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5940152" y="5157192"/>
            <a:ext cx="2880320" cy="1400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When you add water to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lime (calcium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oxide) heat is given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out, so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the temperature rises. </a:t>
            </a:r>
            <a:r>
              <a:rPr lang="en-US" sz="1700">
                <a:latin typeface="Arial" panose="020B0604020202020204" pitchFamily="34" charset="0"/>
                <a:cs typeface="Arial" panose="020B0604020202020204" pitchFamily="34" charset="0"/>
              </a:rPr>
              <a:t>Here </a:t>
            </a:r>
            <a:r>
              <a:rPr lang="en-US" sz="170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sz="1700" smtClean="0">
                <a:latin typeface="Arial" panose="020B0604020202020204" pitchFamily="34" charset="0"/>
                <a:cs typeface="Arial" panose="020B0604020202020204" pitchFamily="34" charset="0"/>
              </a:rPr>
              <a:t>rise </a:t>
            </a:r>
            <a:r>
              <a:rPr lang="en-GB" sz="1700">
                <a:latin typeface="Arial" panose="020B0604020202020204" pitchFamily="34" charset="0"/>
                <a:cs typeface="Arial" panose="020B0604020202020204" pitchFamily="34" charset="0"/>
              </a:rPr>
              <a:t>is being measured.</a:t>
            </a:r>
          </a:p>
        </p:txBody>
      </p:sp>
      <p:sp>
        <p:nvSpPr>
          <p:cNvPr id="12" name="TextBox 11">
            <a:hlinkClick r:id="rId6" action="ppaction://hlinksldjump"/>
          </p:cNvPr>
          <p:cNvSpPr txBox="1"/>
          <p:nvPr/>
        </p:nvSpPr>
        <p:spPr>
          <a:xfrm>
            <a:off x="8244408" y="1085835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1127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9.1 – </a:t>
            </a:r>
            <a:r>
              <a:rPr lang="en-GB" sz="4000" dirty="0"/>
              <a:t>Energy </a:t>
            </a:r>
            <a:r>
              <a:rPr lang="en-GB" sz="4000" dirty="0" smtClean="0"/>
              <a:t>Changes </a:t>
            </a:r>
            <a:r>
              <a:rPr lang="en-GB" sz="4000" dirty="0"/>
              <a:t>in </a:t>
            </a:r>
            <a:r>
              <a:rPr lang="en-GB" sz="4000" dirty="0" smtClean="0"/>
              <a:t>Reactions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640961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 smtClean="0"/>
              <a:t>These </a:t>
            </a:r>
            <a:r>
              <a:rPr lang="en-US" sz="2000" dirty="0"/>
              <a:t>reactions can be described </a:t>
            </a:r>
            <a:r>
              <a:rPr lang="en-US" sz="2000" dirty="0" smtClean="0"/>
              <a:t>as: </a:t>
            </a:r>
            <a:br>
              <a:rPr lang="en-US" sz="2000" dirty="0" smtClean="0"/>
            </a:br>
            <a:r>
              <a:rPr lang="en-US" sz="2000" b="1" dirty="0" smtClean="0"/>
              <a:t>reactants </a:t>
            </a:r>
            <a:r>
              <a:rPr lang="en-US" sz="2000" b="1" dirty="0" smtClean="0">
                <a:sym typeface="Wingdings 3" panose="05040102010807070707" pitchFamily="18" charset="2"/>
              </a:rPr>
              <a:t> </a:t>
            </a:r>
            <a:r>
              <a:rPr lang="en-US" sz="2000" b="1" dirty="0" smtClean="0"/>
              <a:t>products + </a:t>
            </a:r>
            <a:r>
              <a:rPr lang="en-US" sz="2000" b="1" dirty="0"/>
              <a:t>energy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The total energy is the same on each side of the arrow, in a reaction. So </a:t>
            </a:r>
            <a:r>
              <a:rPr lang="en-US" sz="2000" dirty="0" smtClean="0"/>
              <a:t>in exothermic </a:t>
            </a:r>
            <a:r>
              <a:rPr lang="en-US" sz="2000" dirty="0"/>
              <a:t>reactions, the products have lower energy than the reactants.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This is shown on the </a:t>
            </a:r>
            <a:r>
              <a:rPr lang="en-US" sz="2000" b="1" dirty="0"/>
              <a:t>energy level diagram </a:t>
            </a:r>
            <a:r>
              <a:rPr lang="en-US" sz="2000" dirty="0"/>
              <a:t>on the right.</a:t>
            </a:r>
          </a:p>
          <a:p>
            <a:pPr>
              <a:buClr>
                <a:srgbClr val="0070C0"/>
              </a:buClr>
            </a:pPr>
            <a:r>
              <a:rPr lang="en-US" sz="2000" b="1" dirty="0">
                <a:solidFill>
                  <a:srgbClr val="C00000"/>
                </a:solidFill>
              </a:rPr>
              <a:t>The energy change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Energy is measured in kilojoule (k J). For reaction A </a:t>
            </a:r>
            <a:r>
              <a:rPr lang="en-US" sz="2000" dirty="0" smtClean="0"/>
              <a:t>above:</a:t>
            </a:r>
            <a:br>
              <a:rPr lang="en-US" sz="2000" dirty="0" smtClean="0"/>
            </a:br>
            <a:r>
              <a:rPr lang="en-US" sz="2000" b="1" dirty="0" smtClean="0">
                <a:solidFill>
                  <a:srgbClr val="FF0000"/>
                </a:solidFill>
              </a:rPr>
              <a:t>Fe </a:t>
            </a:r>
            <a:r>
              <a:rPr lang="en-US" sz="2000" b="1" dirty="0">
                <a:solidFill>
                  <a:srgbClr val="FF0000"/>
                </a:solidFill>
              </a:rPr>
              <a:t>(</a:t>
            </a:r>
            <a:r>
              <a:rPr lang="en-US" sz="2000" b="1" i="1" dirty="0">
                <a:solidFill>
                  <a:srgbClr val="FF0000"/>
                </a:solidFill>
              </a:rPr>
              <a:t>s</a:t>
            </a:r>
            <a:r>
              <a:rPr lang="en-US" sz="2000" b="1" dirty="0">
                <a:solidFill>
                  <a:srgbClr val="FF0000"/>
                </a:solidFill>
              </a:rPr>
              <a:t>) </a:t>
            </a:r>
            <a:r>
              <a:rPr lang="en-US" sz="2000" b="1" dirty="0" smtClean="0">
                <a:solidFill>
                  <a:srgbClr val="FF0000"/>
                </a:solidFill>
              </a:rPr>
              <a:t>+ </a:t>
            </a:r>
            <a:r>
              <a:rPr lang="en-US" sz="2000" b="1" dirty="0">
                <a:solidFill>
                  <a:srgbClr val="FF0000"/>
                </a:solidFill>
              </a:rPr>
              <a:t>S (</a:t>
            </a:r>
            <a:r>
              <a:rPr lang="en-US" sz="2000" b="1" i="1" dirty="0">
                <a:solidFill>
                  <a:srgbClr val="FF0000"/>
                </a:solidFill>
              </a:rPr>
              <a:t>s</a:t>
            </a:r>
            <a:r>
              <a:rPr lang="en-US" sz="2000" b="1" dirty="0">
                <a:solidFill>
                  <a:srgbClr val="FF0000"/>
                </a:solidFill>
              </a:rPr>
              <a:t>) </a:t>
            </a:r>
            <a:r>
              <a:rPr lang="en-US" sz="2000" b="1" dirty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sz="2000" b="1" dirty="0" err="1" smtClean="0">
                <a:solidFill>
                  <a:srgbClr val="FF0000"/>
                </a:solidFill>
              </a:rPr>
              <a:t>FeS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>
                <a:solidFill>
                  <a:srgbClr val="FF0000"/>
                </a:solidFill>
              </a:rPr>
              <a:t>(s) </a:t>
            </a:r>
            <a:r>
              <a:rPr lang="en-US" sz="2000" b="1" dirty="0" smtClean="0">
                <a:solidFill>
                  <a:srgbClr val="FF0000"/>
                </a:solidFill>
              </a:rPr>
              <a:t>  </a:t>
            </a:r>
            <a:r>
              <a:rPr lang="en-US" sz="2000" dirty="0" smtClean="0"/>
              <a:t>the </a:t>
            </a:r>
            <a:r>
              <a:rPr lang="en-US" sz="2000" dirty="0"/>
              <a:t>energy change </a:t>
            </a:r>
            <a:r>
              <a:rPr lang="en-US" sz="2000" dirty="0" smtClean="0"/>
              <a:t>= -100kJ</a:t>
            </a:r>
            <a:endParaRPr lang="en-US" sz="2000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So 100 k J of energy is given out when the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amounts </a:t>
            </a:r>
            <a:r>
              <a:rPr lang="en-US" sz="2000" dirty="0"/>
              <a:t>of reactants in </a:t>
            </a:r>
            <a:r>
              <a:rPr lang="en-US" sz="2000" dirty="0" smtClean="0"/>
              <a:t>the equation </a:t>
            </a:r>
            <a:r>
              <a:rPr lang="en-US" sz="2000" dirty="0"/>
              <a:t>(56 g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of </a:t>
            </a:r>
            <a:r>
              <a:rPr lang="en-US" sz="2000" dirty="0"/>
              <a:t>iron and 32 g of sulfur, or 1 </a:t>
            </a:r>
            <a:r>
              <a:rPr lang="en-US" sz="2000" dirty="0" smtClean="0"/>
              <a:t>mole </a:t>
            </a:r>
            <a:r>
              <a:rPr lang="en-US" sz="2000" dirty="0"/>
              <a:t>of each)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react </a:t>
            </a:r>
            <a:r>
              <a:rPr lang="en-US" sz="2000" dirty="0"/>
              <a:t>together.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b="1" dirty="0"/>
              <a:t>The minus sign shows that energy is </a:t>
            </a:r>
            <a:r>
              <a:rPr lang="en-US" sz="2000" b="1" dirty="0" smtClean="0"/>
              <a:t/>
            </a:r>
            <a:br>
              <a:rPr lang="en-US" sz="2000" b="1" dirty="0" smtClean="0"/>
            </a:br>
            <a:r>
              <a:rPr lang="en-US" sz="2000" b="1" dirty="0" smtClean="0"/>
              <a:t>given out</a:t>
            </a:r>
            <a:r>
              <a:rPr lang="en-US" sz="2000" b="1" dirty="0"/>
              <a:t>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79511" y="5746031"/>
            <a:ext cx="547260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dirty="0"/>
              <a:t>An energy level diagram for </a:t>
            </a:r>
            <a:r>
              <a:rPr lang="en-US" dirty="0" smtClean="0"/>
              <a:t>an exothermic </a:t>
            </a:r>
            <a:r>
              <a:rPr lang="en-US" dirty="0"/>
              <a:t>reaction. The </a:t>
            </a:r>
            <a:r>
              <a:rPr lang="en-US"/>
              <a:t>products </a:t>
            </a:r>
            <a:r>
              <a:rPr lang="en-US" smtClean="0"/>
              <a:t>have lower </a:t>
            </a:r>
            <a:r>
              <a:rPr lang="en-US" dirty="0"/>
              <a:t>energy than the reactants.</a:t>
            </a:r>
            <a:endParaRPr lang="en-GB"/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652120" y="4029066"/>
            <a:ext cx="3240360" cy="2640295"/>
          </a:xfrm>
          <a:prstGeom prst="rect">
            <a:avLst/>
          </a:prstGeom>
        </p:spPr>
      </p:pic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244408" y="1085835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692588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9.1 – </a:t>
            </a:r>
            <a:r>
              <a:rPr lang="en-GB" sz="4000" dirty="0"/>
              <a:t>Energy </a:t>
            </a:r>
            <a:r>
              <a:rPr lang="en-GB" sz="4000" dirty="0" smtClean="0"/>
              <a:t>Changes </a:t>
            </a:r>
            <a:r>
              <a:rPr lang="en-GB" sz="4000" dirty="0"/>
              <a:t>in </a:t>
            </a:r>
            <a:r>
              <a:rPr lang="en-GB" sz="4000" dirty="0" smtClean="0"/>
              <a:t>Reactions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12969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>
                <a:solidFill>
                  <a:srgbClr val="C00000"/>
                </a:solidFill>
              </a:rPr>
              <a:t>Other examples of exothermic reactions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All these are exothermic:</a:t>
            </a:r>
          </a:p>
          <a:p>
            <a:pPr marL="711200" indent="-35560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the </a:t>
            </a:r>
            <a:r>
              <a:rPr lang="en-US" sz="2000" dirty="0" err="1"/>
              <a:t>neutralisation</a:t>
            </a:r>
            <a:r>
              <a:rPr lang="en-US" sz="2000" dirty="0"/>
              <a:t> of acids by alkalis.</a:t>
            </a:r>
          </a:p>
          <a:p>
            <a:pPr marL="711200" indent="-35560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the </a:t>
            </a:r>
            <a:r>
              <a:rPr lang="en-US" sz="2000" dirty="0"/>
              <a:t>combustion of fuels. We burn fuels to obtain heat for </a:t>
            </a:r>
            <a:r>
              <a:rPr lang="en-US" sz="2000" dirty="0" smtClean="0"/>
              <a:t>cooking, heating </a:t>
            </a:r>
            <a:r>
              <a:rPr lang="en-US" sz="2000" dirty="0"/>
              <a:t>homes, and so on. The more energy they give out, the better!</a:t>
            </a:r>
          </a:p>
          <a:p>
            <a:pPr marL="711200" indent="-35560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respiration </a:t>
            </a:r>
            <a:r>
              <a:rPr lang="en-US" sz="2000" dirty="0"/>
              <a:t>in your body cells. It provides the energy to keep </a:t>
            </a:r>
            <a:r>
              <a:rPr lang="en-US" sz="2000" dirty="0" smtClean="0"/>
              <a:t>your heart </a:t>
            </a:r>
            <a:r>
              <a:rPr lang="en-US" sz="2000" dirty="0"/>
              <a:t>and lungs working, and for warmth and movement.</a:t>
            </a:r>
            <a:endParaRPr lang="en-US" sz="2000" b="1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hlinkClick r:id="rId3" action="ppaction://hlinkfile"/>
          </p:cNvPr>
          <p:cNvSpPr txBox="1"/>
          <p:nvPr/>
        </p:nvSpPr>
        <p:spPr>
          <a:xfrm>
            <a:off x="857826" y="6237312"/>
            <a:ext cx="2634054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IE" smtClean="0"/>
              <a:t>Exothermic Reaction 01</a:t>
            </a:r>
            <a:endParaRPr lang="en-GB"/>
          </a:p>
        </p:txBody>
      </p:sp>
      <p:sp>
        <p:nvSpPr>
          <p:cNvPr id="8" name="TextBox 7">
            <a:hlinkClick r:id="rId4" action="ppaction://hlinkfile"/>
          </p:cNvPr>
          <p:cNvSpPr txBox="1"/>
          <p:nvPr/>
        </p:nvSpPr>
        <p:spPr>
          <a:xfrm>
            <a:off x="5652120" y="6241557"/>
            <a:ext cx="2634054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IE" smtClean="0"/>
              <a:t>Exothermic Reaction 02</a:t>
            </a:r>
            <a:endParaRPr lang="en-GB"/>
          </a:p>
        </p:txBody>
      </p:sp>
      <p:pic>
        <p:nvPicPr>
          <p:cNvPr id="1026" name="Picture 2" descr="Image result for exothermic reactions">
            <a:hlinkClick r:id="rId3" action="ppaction://hlinkfile"/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2418" y="3416019"/>
            <a:ext cx="3786923" cy="26772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exothermic reactions">
            <a:hlinkClick r:id="rId4" action="ppaction://hlinkfile"/>
          </p:cNvPr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860032" y="3432374"/>
            <a:ext cx="3960440" cy="2660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hlinkClick r:id="rId7" action="ppaction://hlinksldjump"/>
          </p:cNvPr>
          <p:cNvSpPr txBox="1"/>
          <p:nvPr/>
        </p:nvSpPr>
        <p:spPr>
          <a:xfrm>
            <a:off x="8244408" y="1085835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087780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9.1 – </a:t>
            </a:r>
            <a:r>
              <a:rPr lang="en-GB" sz="4000" dirty="0"/>
              <a:t>Energy </a:t>
            </a:r>
            <a:r>
              <a:rPr lang="en-GB" sz="4000" dirty="0" smtClean="0"/>
              <a:t>Changes </a:t>
            </a:r>
            <a:r>
              <a:rPr lang="en-GB" sz="4000" dirty="0"/>
              <a:t>in </a:t>
            </a:r>
            <a:r>
              <a:rPr lang="en-GB" sz="4000" dirty="0" smtClean="0"/>
              <a:t>Reactions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1296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 smtClean="0">
                <a:solidFill>
                  <a:srgbClr val="C00000"/>
                </a:solidFill>
              </a:rPr>
              <a:t>Endothermic </a:t>
            </a:r>
            <a:r>
              <a:rPr lang="en-US" sz="2000" b="1" dirty="0">
                <a:solidFill>
                  <a:srgbClr val="C00000"/>
                </a:solidFill>
              </a:rPr>
              <a:t>reactions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Endothermic reactions take in energy from their </a:t>
            </a:r>
            <a:r>
              <a:rPr lang="en-US" sz="2000" dirty="0" smtClean="0"/>
              <a:t>surroundings. Here </a:t>
            </a:r>
            <a:r>
              <a:rPr lang="en-US" sz="2000" dirty="0"/>
              <a:t>are three examples:</a:t>
            </a:r>
            <a:endParaRPr lang="en-US" sz="2000" b="1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79511" y="4642655"/>
            <a:ext cx="284268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NewAsterLTStd"/>
              </a:rPr>
              <a:t>When barium hydroxide </a:t>
            </a:r>
            <a:r>
              <a:rPr lang="en-GB" dirty="0" smtClean="0">
                <a:latin typeface="NewAsterLTStd"/>
              </a:rPr>
              <a:t>reacts with </a:t>
            </a:r>
            <a:r>
              <a:rPr lang="en-GB" dirty="0">
                <a:latin typeface="NewAsterLTStd"/>
              </a:rPr>
              <a:t>ammonium chloride, </a:t>
            </a:r>
            <a:r>
              <a:rPr lang="en-GB" dirty="0" smtClean="0">
                <a:latin typeface="NewAsterLTStd"/>
              </a:rPr>
              <a:t>the </a:t>
            </a:r>
            <a:r>
              <a:rPr lang="en-US" smtClean="0">
                <a:latin typeface="NewAsterLTStd"/>
              </a:rPr>
              <a:t>temperature </a:t>
            </a:r>
            <a:r>
              <a:rPr lang="en-US">
                <a:latin typeface="NewAsterLTStd"/>
              </a:rPr>
              <a:t>falls so sharply </a:t>
            </a:r>
            <a:r>
              <a:rPr lang="en-US" smtClean="0">
                <a:latin typeface="NewAsterLTStd"/>
              </a:rPr>
              <a:t>that water </a:t>
            </a:r>
            <a:r>
              <a:rPr lang="en-US" i="1" dirty="0">
                <a:latin typeface="NewAsterLTStd-It"/>
              </a:rPr>
              <a:t>under </a:t>
            </a:r>
            <a:r>
              <a:rPr lang="en-US" dirty="0">
                <a:latin typeface="NewAsterLTStd"/>
              </a:rPr>
              <a:t>the beaker will freeze!</a:t>
            </a:r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3131840" y="4642655"/>
            <a:ext cx="27865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NewAsterLTStd"/>
              </a:rPr>
              <a:t>Sherbet is citric acid plus the </a:t>
            </a:r>
            <a:r>
              <a:rPr lang="en-US" dirty="0" smtClean="0">
                <a:latin typeface="NewAsterLTStd"/>
              </a:rPr>
              <a:t>base </a:t>
            </a:r>
            <a:r>
              <a:rPr lang="en-GB" dirty="0" smtClean="0">
                <a:latin typeface="NewAsterLTStd"/>
              </a:rPr>
              <a:t>sodium </a:t>
            </a:r>
            <a:r>
              <a:rPr lang="en-GB" dirty="0">
                <a:latin typeface="NewAsterLTStd"/>
              </a:rPr>
              <a:t>hydrogen carbonate. </a:t>
            </a:r>
            <a:r>
              <a:rPr lang="en-GB" dirty="0" smtClean="0">
                <a:latin typeface="NewAsterLTStd"/>
              </a:rPr>
              <a:t>The </a:t>
            </a:r>
            <a:r>
              <a:rPr lang="en-US" smtClean="0">
                <a:latin typeface="NewAsterLTStd"/>
              </a:rPr>
              <a:t>neutralisation </a:t>
            </a:r>
            <a:r>
              <a:rPr lang="en-US">
                <a:latin typeface="NewAsterLTStd"/>
              </a:rPr>
              <a:t>that occurs takes </a:t>
            </a:r>
            <a:r>
              <a:rPr lang="en-US" smtClean="0">
                <a:latin typeface="NewAsterLTStd"/>
              </a:rPr>
              <a:t>in heat </a:t>
            </a:r>
            <a:r>
              <a:rPr lang="en-US" dirty="0">
                <a:latin typeface="NewAsterLTStd"/>
              </a:rPr>
              <a:t>– so your tongue cools.</a:t>
            </a:r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6084168" y="4642655"/>
            <a:ext cx="26811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dirty="0">
                <a:latin typeface="NewAsterLTStd"/>
              </a:rPr>
              <a:t>The crucible contains </a:t>
            </a:r>
            <a:r>
              <a:rPr lang="en-GB" dirty="0" smtClean="0">
                <a:latin typeface="NewAsterLTStd"/>
              </a:rPr>
              <a:t>calcium </a:t>
            </a:r>
            <a:r>
              <a:rPr lang="en-US" dirty="0" smtClean="0">
                <a:latin typeface="NewAsterLTStd"/>
              </a:rPr>
              <a:t>carbonate</a:t>
            </a:r>
            <a:r>
              <a:rPr lang="en-US" dirty="0">
                <a:latin typeface="NewAsterLTStd"/>
              </a:rPr>
              <a:t>. If you keep </a:t>
            </a:r>
            <a:r>
              <a:rPr lang="en-US">
                <a:latin typeface="NewAsterLTStd"/>
              </a:rPr>
              <a:t>on </a:t>
            </a:r>
            <a:r>
              <a:rPr lang="en-US" smtClean="0">
                <a:latin typeface="NewAsterLTStd"/>
              </a:rPr>
              <a:t>heating, it </a:t>
            </a:r>
            <a:r>
              <a:rPr lang="en-US" dirty="0">
                <a:latin typeface="NewAsterLTStd"/>
              </a:rPr>
              <a:t>will all decompose </a:t>
            </a:r>
            <a:r>
              <a:rPr lang="en-US">
                <a:latin typeface="NewAsterLTStd"/>
              </a:rPr>
              <a:t>to </a:t>
            </a:r>
            <a:r>
              <a:rPr lang="en-US" smtClean="0">
                <a:latin typeface="NewAsterLTStd"/>
              </a:rPr>
              <a:t>calcium </a:t>
            </a:r>
            <a:r>
              <a:rPr lang="en-GB" smtClean="0">
                <a:latin typeface="NewAsterLTStd"/>
              </a:rPr>
              <a:t>oxide </a:t>
            </a:r>
            <a:r>
              <a:rPr lang="en-GB">
                <a:latin typeface="NewAsterLTStd"/>
              </a:rPr>
              <a:t>and carbon dioxide.</a:t>
            </a:r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696" y="2204864"/>
            <a:ext cx="2786501" cy="22956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2204864"/>
            <a:ext cx="2786501" cy="231990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2213911"/>
            <a:ext cx="2786501" cy="2311826"/>
          </a:xfrm>
          <a:prstGeom prst="rect">
            <a:avLst/>
          </a:prstGeom>
        </p:spPr>
      </p:pic>
      <p:sp>
        <p:nvSpPr>
          <p:cNvPr id="11" name="TextBox 10">
            <a:hlinkClick r:id="rId6" action="ppaction://hlinksldjump"/>
          </p:cNvPr>
          <p:cNvSpPr txBox="1"/>
          <p:nvPr/>
        </p:nvSpPr>
        <p:spPr>
          <a:xfrm>
            <a:off x="8244408" y="5877272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022212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9.1 – </a:t>
            </a:r>
            <a:r>
              <a:rPr lang="en-GB" sz="4000" dirty="0"/>
              <a:t>Energy </a:t>
            </a:r>
            <a:r>
              <a:rPr lang="en-GB" sz="4000" dirty="0" smtClean="0"/>
              <a:t>Changes </a:t>
            </a:r>
            <a:r>
              <a:rPr lang="en-GB" sz="4000" dirty="0"/>
              <a:t>in </a:t>
            </a:r>
            <a:r>
              <a:rPr lang="en-GB" sz="4000" dirty="0" smtClean="0"/>
              <a:t>Reactions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640961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 smtClean="0">
                <a:solidFill>
                  <a:srgbClr val="C00000"/>
                </a:solidFill>
              </a:rPr>
              <a:t>Endothermic </a:t>
            </a:r>
            <a:r>
              <a:rPr lang="en-US" sz="2000" b="1" dirty="0">
                <a:solidFill>
                  <a:srgbClr val="C00000"/>
                </a:solidFill>
              </a:rPr>
              <a:t>reactions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These reactions can be described </a:t>
            </a:r>
            <a:r>
              <a:rPr lang="en-US" sz="2000" dirty="0" smtClean="0"/>
              <a:t>as: </a:t>
            </a:r>
            <a:br>
              <a:rPr lang="en-US" sz="2000" dirty="0" smtClean="0"/>
            </a:br>
            <a:r>
              <a:rPr lang="en-US" sz="2000" dirty="0" smtClean="0"/>
              <a:t>	</a:t>
            </a:r>
            <a:r>
              <a:rPr lang="en-US" sz="2000" b="1" dirty="0" smtClean="0"/>
              <a:t>reactants + </a:t>
            </a:r>
            <a:r>
              <a:rPr lang="en-US" sz="2000" b="1" dirty="0"/>
              <a:t>energy </a:t>
            </a:r>
            <a:r>
              <a:rPr lang="en-US" sz="2000" b="1" dirty="0" smtClean="0">
                <a:sym typeface="Wingdings 3" panose="05040102010807070707" pitchFamily="18" charset="2"/>
              </a:rPr>
              <a:t> </a:t>
            </a:r>
            <a:r>
              <a:rPr lang="en-US" sz="2000" b="1" dirty="0" smtClean="0"/>
              <a:t>products</a:t>
            </a:r>
            <a:endParaRPr lang="en-US" sz="2000" b="1" dirty="0"/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The energy is transferred from the surroundings: in D from the </a:t>
            </a:r>
            <a:r>
              <a:rPr lang="en-US" sz="2000" dirty="0" smtClean="0"/>
              <a:t>air and </a:t>
            </a:r>
            <a:r>
              <a:rPr lang="en-US" sz="2000" dirty="0"/>
              <a:t>wet wood, in E from your tongue, and in F from the Bunsen burner.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Since energy is taken in, the products must have higher energy than </a:t>
            </a:r>
            <a:r>
              <a:rPr lang="en-US" sz="2000" dirty="0" smtClean="0"/>
              <a:t>the reactants</a:t>
            </a:r>
            <a:r>
              <a:rPr lang="en-US" sz="2000" dirty="0"/>
              <a:t>. This is shown on the energy level diagram on the right.</a:t>
            </a:r>
          </a:p>
          <a:p>
            <a:pPr>
              <a:buClr>
                <a:srgbClr val="0070C0"/>
              </a:buClr>
            </a:pPr>
            <a:r>
              <a:rPr lang="en-US" sz="2000" b="1" dirty="0" smtClean="0">
                <a:solidFill>
                  <a:srgbClr val="C00000"/>
                </a:solidFill>
              </a:rPr>
              <a:t>The energy change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 smtClean="0"/>
              <a:t>For reaction F above:</a:t>
            </a:r>
            <a:br>
              <a:rPr lang="en-US" sz="2000" dirty="0" smtClean="0"/>
            </a:br>
            <a:r>
              <a:rPr lang="en-US" sz="2000" b="1" dirty="0" smtClean="0">
                <a:solidFill>
                  <a:srgbClr val="FF0000"/>
                </a:solidFill>
              </a:rPr>
              <a:t>CaCO</a:t>
            </a:r>
            <a:r>
              <a:rPr lang="en-US" sz="2000" b="1" baseline="-25000" dirty="0" smtClean="0">
                <a:solidFill>
                  <a:srgbClr val="FF0000"/>
                </a:solidFill>
              </a:rPr>
              <a:t>3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>
                <a:solidFill>
                  <a:srgbClr val="FF0000"/>
                </a:solidFill>
              </a:rPr>
              <a:t>(</a:t>
            </a:r>
            <a:r>
              <a:rPr lang="en-US" sz="2000" b="1" i="1" dirty="0">
                <a:solidFill>
                  <a:srgbClr val="FF0000"/>
                </a:solidFill>
              </a:rPr>
              <a:t>s</a:t>
            </a:r>
            <a:r>
              <a:rPr lang="en-US" sz="2000" b="1" dirty="0">
                <a:solidFill>
                  <a:srgbClr val="FF0000"/>
                </a:solidFill>
              </a:rPr>
              <a:t>) </a:t>
            </a:r>
            <a:r>
              <a:rPr lang="en-US" sz="2000" b="1" dirty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sz="2000" b="1" dirty="0" err="1" smtClean="0">
                <a:solidFill>
                  <a:srgbClr val="FF0000"/>
                </a:solidFill>
              </a:rPr>
              <a:t>CaO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>
                <a:solidFill>
                  <a:srgbClr val="FF0000"/>
                </a:solidFill>
              </a:rPr>
              <a:t>(</a:t>
            </a:r>
            <a:r>
              <a:rPr lang="en-US" sz="2000" b="1" i="1" dirty="0">
                <a:solidFill>
                  <a:srgbClr val="FF0000"/>
                </a:solidFill>
              </a:rPr>
              <a:t>s</a:t>
            </a:r>
            <a:r>
              <a:rPr lang="en-US" sz="2000" b="1" dirty="0">
                <a:solidFill>
                  <a:srgbClr val="FF0000"/>
                </a:solidFill>
              </a:rPr>
              <a:t>) </a:t>
            </a:r>
            <a:r>
              <a:rPr lang="en-US" sz="2000" b="1" dirty="0" smtClean="0">
                <a:solidFill>
                  <a:srgbClr val="FF0000"/>
                </a:solidFill>
              </a:rPr>
              <a:t>+ </a:t>
            </a:r>
            <a:r>
              <a:rPr lang="en-US" sz="2000" b="1" dirty="0">
                <a:solidFill>
                  <a:srgbClr val="FF0000"/>
                </a:solidFill>
              </a:rPr>
              <a:t>CO</a:t>
            </a:r>
            <a:r>
              <a:rPr lang="en-US" sz="2000" b="1" baseline="-25000" dirty="0">
                <a:solidFill>
                  <a:srgbClr val="FF0000"/>
                </a:solidFill>
              </a:rPr>
              <a:t>2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</a:rPr>
              <a:t>(</a:t>
            </a:r>
            <a:r>
              <a:rPr lang="en-US" sz="2000" b="1" i="1" dirty="0" smtClean="0">
                <a:solidFill>
                  <a:srgbClr val="FF0000"/>
                </a:solidFill>
              </a:rPr>
              <a:t>g</a:t>
            </a:r>
            <a:r>
              <a:rPr lang="en-US" sz="2000" b="1" dirty="0">
                <a:solidFill>
                  <a:srgbClr val="FF0000"/>
                </a:solidFill>
              </a:rPr>
              <a:t>) </a:t>
            </a:r>
            <a:r>
              <a:rPr lang="en-US" sz="2000" dirty="0"/>
              <a:t>the energy change </a:t>
            </a:r>
            <a:r>
              <a:rPr lang="en-US" sz="2000" dirty="0" smtClean="0"/>
              <a:t>= </a:t>
            </a:r>
            <a:r>
              <a:rPr lang="en-US" sz="2000" dirty="0"/>
              <a:t>1 178 </a:t>
            </a:r>
            <a:r>
              <a:rPr lang="en-US" sz="2000" dirty="0" smtClean="0"/>
              <a:t>kJ</a:t>
            </a:r>
            <a:br>
              <a:rPr lang="en-US" sz="2000" dirty="0" smtClean="0"/>
            </a:br>
            <a:r>
              <a:rPr lang="en-US" sz="2000" dirty="0" smtClean="0"/>
              <a:t>So </a:t>
            </a:r>
            <a:r>
              <a:rPr lang="en-US" sz="2000" dirty="0"/>
              <a:t>178 kJ of energy is needed to make </a:t>
            </a:r>
            <a:r>
              <a:rPr lang="en-US" sz="2000" dirty="0" smtClean="0"/>
              <a:t>100g </a:t>
            </a:r>
            <a:br>
              <a:rPr lang="en-US" sz="2000" dirty="0" smtClean="0"/>
            </a:br>
            <a:r>
              <a:rPr lang="en-US" sz="2000" dirty="0" smtClean="0"/>
              <a:t>(</a:t>
            </a:r>
            <a:r>
              <a:rPr lang="en-US" sz="2000" dirty="0"/>
              <a:t>or 1 mole) of </a:t>
            </a:r>
            <a:r>
              <a:rPr lang="en-US" sz="2000" dirty="0" smtClean="0"/>
              <a:t>CaCO</a:t>
            </a:r>
            <a:r>
              <a:rPr lang="en-US" sz="2000" baseline="-25000" dirty="0" smtClean="0"/>
              <a:t>3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decompose</a:t>
            </a:r>
            <a:r>
              <a:rPr lang="en-US" sz="2000" dirty="0"/>
              <a:t>. The plus sign shows that energy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is </a:t>
            </a:r>
            <a:r>
              <a:rPr lang="en-US" sz="2000" dirty="0"/>
              <a:t>taken in.</a:t>
            </a:r>
            <a:endParaRPr lang="en-US" sz="2000" b="1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179511" y="5746031"/>
            <a:ext cx="547260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dirty="0"/>
              <a:t>An energy level diagram for </a:t>
            </a:r>
            <a:r>
              <a:rPr lang="en-US" dirty="0" smtClean="0"/>
              <a:t>an endothermic </a:t>
            </a:r>
            <a:r>
              <a:rPr lang="en-US" dirty="0"/>
              <a:t>reaction. The </a:t>
            </a:r>
            <a:r>
              <a:rPr lang="en-US"/>
              <a:t>products </a:t>
            </a:r>
            <a:r>
              <a:rPr lang="en-US" smtClean="0"/>
              <a:t>have higher </a:t>
            </a:r>
            <a:r>
              <a:rPr lang="en-US" dirty="0"/>
              <a:t>energy than the reactants.</a:t>
            </a:r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96136" y="4213637"/>
            <a:ext cx="3096344" cy="2455723"/>
          </a:xfrm>
          <a:prstGeom prst="rect">
            <a:avLst/>
          </a:prstGeom>
        </p:spPr>
      </p:pic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244408" y="1085835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55452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9.1 – </a:t>
            </a:r>
            <a:r>
              <a:rPr lang="en-GB" sz="4000" dirty="0"/>
              <a:t>Energy </a:t>
            </a:r>
            <a:r>
              <a:rPr lang="en-GB" sz="4000" dirty="0" smtClean="0"/>
              <a:t>Changes </a:t>
            </a:r>
            <a:r>
              <a:rPr lang="en-GB" sz="4000" dirty="0"/>
              <a:t>in </a:t>
            </a:r>
            <a:r>
              <a:rPr lang="en-GB" sz="4000" dirty="0" smtClean="0"/>
              <a:t>Reactions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604867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400" b="1" dirty="0" smtClean="0">
                <a:solidFill>
                  <a:srgbClr val="C00000"/>
                </a:solidFill>
              </a:rPr>
              <a:t>Other </a:t>
            </a:r>
            <a:r>
              <a:rPr lang="en-US" sz="2400" b="1" dirty="0">
                <a:solidFill>
                  <a:srgbClr val="C00000"/>
                </a:solidFill>
              </a:rPr>
              <a:t>examples of endothermic reactions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400" dirty="0"/>
              <a:t>Reactions </a:t>
            </a:r>
            <a:r>
              <a:rPr lang="en-US" sz="2400" b="1" dirty="0"/>
              <a:t>D </a:t>
            </a:r>
            <a:r>
              <a:rPr lang="en-US" sz="2400" dirty="0"/>
              <a:t>and </a:t>
            </a:r>
            <a:r>
              <a:rPr lang="en-US" sz="2400" b="1" dirty="0"/>
              <a:t>E </a:t>
            </a:r>
            <a:r>
              <a:rPr lang="en-US" sz="2400" dirty="0" smtClean="0"/>
              <a:t>previously </a:t>
            </a:r>
            <a:r>
              <a:rPr lang="en-US" sz="2400" dirty="0"/>
              <a:t>are </a:t>
            </a:r>
            <a:r>
              <a:rPr lang="en-US" sz="2400" b="1" dirty="0"/>
              <a:t>spontaneous</a:t>
            </a:r>
            <a:r>
              <a:rPr lang="en-US" sz="2400" dirty="0"/>
              <a:t>. They start off on their </a:t>
            </a:r>
            <a:r>
              <a:rPr lang="en-US" sz="2400" dirty="0" smtClean="0"/>
              <a:t>own. But </a:t>
            </a:r>
            <a:r>
              <a:rPr lang="en-US" sz="2400" dirty="0"/>
              <a:t>many endothermic reactions are like </a:t>
            </a:r>
            <a:r>
              <a:rPr lang="en-US" sz="2400" b="1" dirty="0"/>
              <a:t>F</a:t>
            </a:r>
            <a:r>
              <a:rPr lang="en-US" sz="2400" dirty="0"/>
              <a:t>, where energy must be put </a:t>
            </a:r>
            <a:r>
              <a:rPr lang="en-US" sz="2400" dirty="0" smtClean="0"/>
              <a:t>in start </a:t>
            </a:r>
            <a:r>
              <a:rPr lang="en-US" sz="2400" dirty="0"/>
              <a:t>the reaction and keep it going. </a:t>
            </a:r>
            <a:r>
              <a:rPr lang="en-US" sz="2400" dirty="0" smtClean="0"/>
              <a:t>E.g.:</a:t>
            </a:r>
            <a:endParaRPr lang="en-US" sz="2400" dirty="0"/>
          </a:p>
          <a:p>
            <a:pPr marL="711200" indent="-35560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400" dirty="0" smtClean="0"/>
              <a:t>reactions </a:t>
            </a:r>
            <a:r>
              <a:rPr lang="en-US" sz="2400" dirty="0"/>
              <a:t>that take place in cooking.</a:t>
            </a:r>
          </a:p>
          <a:p>
            <a:pPr marL="711200" indent="-35560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400" dirty="0" smtClean="0"/>
              <a:t>photosynthesis</a:t>
            </a:r>
            <a:r>
              <a:rPr lang="en-US" sz="2400" dirty="0"/>
              <a:t>. This is the process in which plants convert </a:t>
            </a:r>
            <a:r>
              <a:rPr lang="en-US" sz="2400" dirty="0" smtClean="0"/>
              <a:t>carbon dioxide </a:t>
            </a:r>
            <a:r>
              <a:rPr lang="en-US" sz="2400" dirty="0"/>
              <a:t>and water to glucose. It depends on the energy from sunlight.</a:t>
            </a:r>
            <a:endParaRPr lang="en-US" sz="2400" b="1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9511" y="5805264"/>
            <a:ext cx="8712971" cy="830997"/>
          </a:xfrm>
          <a:prstGeom prst="rect">
            <a:avLst/>
          </a:prstGeom>
          <a:solidFill>
            <a:srgbClr val="C1D6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tabLst>
                <a:tab pos="2420938" algn="l"/>
              </a:tabLst>
            </a:pPr>
            <a:r>
              <a:rPr lang="en-US" sz="24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Remember</a:t>
            </a:r>
            <a:r>
              <a:rPr lang="en-US" sz="24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marL="285750" indent="-285750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2400" b="1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Exo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means out (think of </a:t>
            </a:r>
            <a:r>
              <a:rPr lang="en-US" sz="24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Exit) </a:t>
            </a:r>
            <a:r>
              <a:rPr lang="en-US" sz="2400" b="1" i="1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Endo </a:t>
            </a:r>
            <a:r>
              <a:rPr lang="en-US" sz="24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means in.</a:t>
            </a:r>
            <a:endParaRPr lang="en-GB" sz="2400" b="1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Oval 9"/>
          <p:cNvSpPr/>
          <p:nvPr/>
        </p:nvSpPr>
        <p:spPr>
          <a:xfrm rot="1078849">
            <a:off x="8584703" y="5641767"/>
            <a:ext cx="403990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hlinkClick r:id="rId5" action="ppaction://hlinkfile"/>
          </p:cNvPr>
          <p:cNvSpPr txBox="1"/>
          <p:nvPr/>
        </p:nvSpPr>
        <p:spPr>
          <a:xfrm>
            <a:off x="6299468" y="2743366"/>
            <a:ext cx="2454518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IE" smtClean="0"/>
              <a:t>Endothermic Reaction</a:t>
            </a:r>
            <a:endParaRPr lang="en-GB"/>
          </a:p>
        </p:txBody>
      </p:sp>
      <p:sp>
        <p:nvSpPr>
          <p:cNvPr id="12" name="TextBox 11">
            <a:hlinkClick r:id="rId6" action="ppaction://hlinkfile"/>
          </p:cNvPr>
          <p:cNvSpPr txBox="1"/>
          <p:nvPr/>
        </p:nvSpPr>
        <p:spPr>
          <a:xfrm>
            <a:off x="6299468" y="3341959"/>
            <a:ext cx="2454517" cy="646331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en-IE" smtClean="0"/>
              <a:t>Exothermic</a:t>
            </a:r>
            <a:br>
              <a:rPr lang="en-IE" smtClean="0"/>
            </a:br>
            <a:r>
              <a:rPr lang="en-IE" smtClean="0"/>
              <a:t>Reaction</a:t>
            </a:r>
            <a:endParaRPr lang="en-GB"/>
          </a:p>
        </p:txBody>
      </p:sp>
      <p:pic>
        <p:nvPicPr>
          <p:cNvPr id="3" name="9.1 - Endothermic reactio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6228184" y="1148948"/>
            <a:ext cx="2611540" cy="1467844"/>
          </a:xfrm>
          <a:prstGeom prst="rect">
            <a:avLst/>
          </a:prstGeom>
        </p:spPr>
      </p:pic>
      <p:sp>
        <p:nvSpPr>
          <p:cNvPr id="13" name="TextBox 12">
            <a:hlinkClick r:id="rId8" action="ppaction://hlinkfile"/>
          </p:cNvPr>
          <p:cNvSpPr txBox="1"/>
          <p:nvPr/>
        </p:nvSpPr>
        <p:spPr>
          <a:xfrm>
            <a:off x="6300192" y="4222829"/>
            <a:ext cx="2454517" cy="646331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rtlCol="0">
            <a:spAutoFit/>
          </a:bodyPr>
          <a:lstStyle/>
          <a:p>
            <a:pPr algn="ctr"/>
            <a:r>
              <a:rPr lang="en-IE" dirty="0" smtClean="0"/>
              <a:t>Endothermic vs</a:t>
            </a:r>
            <a:r>
              <a:rPr lang="en-IE" smtClean="0"/>
              <a:t>. </a:t>
            </a:r>
            <a:r>
              <a:rPr lang="en-IE" dirty="0" smtClean="0"/>
              <a:t>Exothermic</a:t>
            </a:r>
            <a:endParaRPr lang="en-GB"/>
          </a:p>
        </p:txBody>
      </p:sp>
      <p:sp>
        <p:nvSpPr>
          <p:cNvPr id="11" name="TextBox 10">
            <a:hlinkClick r:id="rId9" action="ppaction://hlinksldjump"/>
          </p:cNvPr>
          <p:cNvSpPr txBox="1"/>
          <p:nvPr/>
        </p:nvSpPr>
        <p:spPr>
          <a:xfrm>
            <a:off x="8244408" y="4902259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399908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9.1 – </a:t>
            </a:r>
            <a:r>
              <a:rPr lang="en-GB" sz="4000" dirty="0"/>
              <a:t>Energy </a:t>
            </a:r>
            <a:r>
              <a:rPr lang="en-GB" sz="4000" dirty="0" smtClean="0"/>
              <a:t>Changes </a:t>
            </a:r>
            <a:r>
              <a:rPr lang="en-GB" sz="4000" dirty="0"/>
              <a:t>in </a:t>
            </a:r>
            <a:r>
              <a:rPr lang="en-GB" sz="4000" dirty="0" smtClean="0"/>
              <a:t>Reactions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5899"/>
            <a:ext cx="8699936" cy="5539978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950" dirty="0" smtClean="0"/>
              <a:t>Is </a:t>
            </a:r>
            <a:r>
              <a:rPr lang="en-US" sz="2950" dirty="0"/>
              <a:t>it exothermic or </a:t>
            </a:r>
            <a:r>
              <a:rPr lang="en-US" sz="2950" dirty="0" smtClean="0"/>
              <a:t>endothermic?</a:t>
            </a:r>
            <a:br>
              <a:rPr lang="en-US" sz="2950" dirty="0" smtClean="0"/>
            </a:br>
            <a:r>
              <a:rPr lang="en-US" sz="2950" b="1" dirty="0" smtClean="0"/>
              <a:t>a</a:t>
            </a:r>
            <a:r>
              <a:rPr lang="en-US" sz="2950" dirty="0" smtClean="0"/>
              <a:t> </a:t>
            </a:r>
            <a:r>
              <a:rPr lang="en-US" sz="2950" dirty="0"/>
              <a:t>the burning of a </a:t>
            </a:r>
            <a:r>
              <a:rPr lang="en-US" sz="2950" dirty="0" smtClean="0"/>
              <a:t>candle</a:t>
            </a:r>
            <a:br>
              <a:rPr lang="en-US" sz="2950" dirty="0" smtClean="0"/>
            </a:br>
            <a:r>
              <a:rPr lang="en-US" sz="2950" b="1" dirty="0" smtClean="0"/>
              <a:t>b</a:t>
            </a:r>
            <a:r>
              <a:rPr lang="en-US" sz="2950" dirty="0" smtClean="0"/>
              <a:t> </a:t>
            </a:r>
            <a:r>
              <a:rPr lang="en-US" sz="2950" dirty="0"/>
              <a:t>the reaction between sodium and </a:t>
            </a:r>
            <a:r>
              <a:rPr lang="en-US" sz="2950" dirty="0" smtClean="0"/>
              <a:t>water</a:t>
            </a:r>
            <a:br>
              <a:rPr lang="en-US" sz="2950" dirty="0" smtClean="0"/>
            </a:br>
            <a:r>
              <a:rPr lang="en-US" sz="2950" b="1" dirty="0" smtClean="0"/>
              <a:t>c</a:t>
            </a:r>
            <a:r>
              <a:rPr lang="en-US" sz="2950" dirty="0" smtClean="0"/>
              <a:t> </a:t>
            </a:r>
            <a:r>
              <a:rPr lang="en-US" sz="2950" dirty="0"/>
              <a:t>the change from raw egg to fried egg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950" dirty="0" smtClean="0"/>
              <a:t>Which </a:t>
            </a:r>
            <a:r>
              <a:rPr lang="en-US" sz="2950" dirty="0"/>
              <a:t>unit is used to measure energy changes?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950" b="1" dirty="0" smtClean="0">
                <a:solidFill>
                  <a:srgbClr val="FF0000"/>
                </a:solidFill>
              </a:rPr>
              <a:t>2Na </a:t>
            </a:r>
            <a:r>
              <a:rPr lang="en-US" sz="2950" b="1" dirty="0">
                <a:solidFill>
                  <a:srgbClr val="FF0000"/>
                </a:solidFill>
              </a:rPr>
              <a:t>(s) </a:t>
            </a:r>
            <a:r>
              <a:rPr lang="en-US" sz="2950" b="1" dirty="0" smtClean="0">
                <a:solidFill>
                  <a:srgbClr val="FF0000"/>
                </a:solidFill>
              </a:rPr>
              <a:t>+ </a:t>
            </a:r>
            <a:r>
              <a:rPr lang="en-US" sz="2950" b="1" dirty="0">
                <a:solidFill>
                  <a:srgbClr val="FF0000"/>
                </a:solidFill>
              </a:rPr>
              <a:t>Cl</a:t>
            </a:r>
            <a:r>
              <a:rPr lang="en-US" sz="2950" b="1" baseline="-25000" dirty="0">
                <a:solidFill>
                  <a:srgbClr val="FF0000"/>
                </a:solidFill>
              </a:rPr>
              <a:t>2</a:t>
            </a:r>
            <a:r>
              <a:rPr lang="en-US" sz="2950" b="1" dirty="0">
                <a:solidFill>
                  <a:srgbClr val="FF0000"/>
                </a:solidFill>
              </a:rPr>
              <a:t> (</a:t>
            </a:r>
            <a:r>
              <a:rPr lang="en-US" sz="2950" b="1" i="1" dirty="0">
                <a:solidFill>
                  <a:srgbClr val="FF0000"/>
                </a:solidFill>
              </a:rPr>
              <a:t>g</a:t>
            </a:r>
            <a:r>
              <a:rPr lang="en-US" sz="2950" b="1" dirty="0">
                <a:solidFill>
                  <a:srgbClr val="FF0000"/>
                </a:solidFill>
              </a:rPr>
              <a:t>) </a:t>
            </a:r>
            <a:r>
              <a:rPr lang="en-US" sz="295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sz="2950" b="1" dirty="0" smtClean="0">
                <a:solidFill>
                  <a:srgbClr val="FF0000"/>
                </a:solidFill>
              </a:rPr>
              <a:t>2NaCl </a:t>
            </a:r>
            <a:r>
              <a:rPr lang="en-US" sz="2950" b="1" dirty="0">
                <a:solidFill>
                  <a:srgbClr val="FF0000"/>
                </a:solidFill>
              </a:rPr>
              <a:t>(</a:t>
            </a:r>
            <a:r>
              <a:rPr lang="en-US" sz="2950" b="1" i="1" dirty="0" smtClean="0">
                <a:solidFill>
                  <a:srgbClr val="FF0000"/>
                </a:solidFill>
              </a:rPr>
              <a:t>s</a:t>
            </a:r>
            <a:r>
              <a:rPr lang="en-US" sz="2950" b="1" dirty="0" smtClean="0">
                <a:solidFill>
                  <a:srgbClr val="FF0000"/>
                </a:solidFill>
              </a:rPr>
              <a:t>)</a:t>
            </a:r>
            <a:r>
              <a:rPr lang="en-US" sz="2950" dirty="0" smtClean="0"/>
              <a:t/>
            </a:r>
            <a:br>
              <a:rPr lang="en-US" sz="2950" dirty="0" smtClean="0"/>
            </a:br>
            <a:r>
              <a:rPr lang="en-US" sz="2950" dirty="0" smtClean="0"/>
              <a:t>The </a:t>
            </a:r>
            <a:r>
              <a:rPr lang="en-US" sz="2950" dirty="0"/>
              <a:t>energy change for this reaction is </a:t>
            </a:r>
            <a:r>
              <a:rPr lang="en-US" sz="2950" dirty="0" smtClean="0"/>
              <a:t>- </a:t>
            </a:r>
            <a:r>
              <a:rPr lang="en-US" sz="2950" dirty="0"/>
              <a:t>822.4 </a:t>
            </a:r>
            <a:r>
              <a:rPr lang="en-US" sz="2950" dirty="0" smtClean="0"/>
              <a:t>kJ.</a:t>
            </a:r>
            <a:br>
              <a:rPr lang="en-US" sz="2950" dirty="0" smtClean="0"/>
            </a:br>
            <a:r>
              <a:rPr lang="en-US" sz="2950" dirty="0" smtClean="0"/>
              <a:t>What </a:t>
            </a:r>
            <a:r>
              <a:rPr lang="en-US" sz="2950" dirty="0"/>
              <a:t>can you conclude about the reaction?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2950" dirty="0" smtClean="0"/>
              <a:t>Draw </a:t>
            </a:r>
            <a:r>
              <a:rPr lang="en-US" sz="2950" dirty="0"/>
              <a:t>an energy level diagram </a:t>
            </a:r>
            <a:r>
              <a:rPr lang="en-US" sz="2950" dirty="0" smtClean="0"/>
              <a:t>for:</a:t>
            </a:r>
            <a:br>
              <a:rPr lang="en-US" sz="2950" dirty="0" smtClean="0"/>
            </a:br>
            <a:r>
              <a:rPr lang="en-US" sz="2950" b="1" dirty="0" smtClean="0"/>
              <a:t>a</a:t>
            </a:r>
            <a:r>
              <a:rPr lang="en-US" sz="2950" dirty="0" smtClean="0"/>
              <a:t> </a:t>
            </a:r>
            <a:r>
              <a:rPr lang="en-US" sz="2950" dirty="0"/>
              <a:t>an endothermic reaction </a:t>
            </a:r>
            <a:r>
              <a:rPr lang="en-US" sz="2950" dirty="0" smtClean="0"/>
              <a:t/>
            </a:r>
            <a:br>
              <a:rPr lang="en-US" sz="2950" dirty="0" smtClean="0"/>
            </a:br>
            <a:r>
              <a:rPr lang="en-US" sz="2950" b="1" dirty="0" smtClean="0"/>
              <a:t>b</a:t>
            </a:r>
            <a:r>
              <a:rPr lang="en-US" sz="2950" dirty="0" smtClean="0"/>
              <a:t> </a:t>
            </a:r>
            <a:r>
              <a:rPr lang="en-US" sz="2950" dirty="0"/>
              <a:t>an exothermic reaction</a:t>
            </a: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318076" y="3678123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 rot="1078849">
            <a:off x="8453916" y="94633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244408" y="4398203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396369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200" dirty="0" smtClean="0"/>
              <a:t>9.2 – </a:t>
            </a:r>
            <a:r>
              <a:rPr lang="en-GB" sz="4200" dirty="0"/>
              <a:t>Explaining </a:t>
            </a:r>
            <a:r>
              <a:rPr lang="en-GB" sz="4200" dirty="0" smtClean="0"/>
              <a:t>Energy Changes</a:t>
            </a:r>
            <a:endParaRPr lang="en-GB" sz="42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6552729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 smtClean="0">
                <a:solidFill>
                  <a:srgbClr val="C00000"/>
                </a:solidFill>
              </a:rPr>
              <a:t>Making and breaking bonds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 smtClean="0"/>
              <a:t>In a chemical reaction, bonds must first be broken. Then new bonds form.</a:t>
            </a:r>
            <a:br>
              <a:rPr lang="en-US" sz="1900" dirty="0" smtClean="0"/>
            </a:br>
            <a:r>
              <a:rPr lang="en-US" sz="1900" b="1" dirty="0" smtClean="0"/>
              <a:t>Breaking bonds takes in energy. Making bonds releases energy.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 smtClean="0">
                <a:solidFill>
                  <a:srgbClr val="C00000"/>
                </a:solidFill>
              </a:rPr>
              <a:t>Example 1: an exothermic reaction</a:t>
            </a:r>
            <a:br>
              <a:rPr lang="en-US" sz="1900" dirty="0" smtClean="0">
                <a:solidFill>
                  <a:srgbClr val="C00000"/>
                </a:solidFill>
              </a:rPr>
            </a:br>
            <a:r>
              <a:rPr lang="en-US" sz="1900" dirty="0" smtClean="0"/>
              <a:t>Hydrogen reacts with chlorine in sunshine, to form hydrogen chloride:</a:t>
            </a:r>
            <a:endParaRPr lang="en-US" sz="1900" b="1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1158528"/>
            <a:ext cx="2176814" cy="2919759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732240" y="4149080"/>
            <a:ext cx="210480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>
              <a:buClr>
                <a:srgbClr val="C00000"/>
              </a:buClr>
              <a:buFontTx/>
              <a:buChar char="▲"/>
            </a:pPr>
            <a:r>
              <a:rPr lang="en-US" dirty="0" smtClean="0">
                <a:latin typeface="Wingdings3"/>
              </a:rPr>
              <a:t>Hy</a:t>
            </a:r>
            <a:r>
              <a:rPr lang="en-US" dirty="0" smtClean="0">
                <a:latin typeface="FrutigerLTStd-Light"/>
              </a:rPr>
              <a:t>drogen </a:t>
            </a:r>
            <a:r>
              <a:rPr lang="en-US" dirty="0">
                <a:latin typeface="FrutigerLTStd-Light"/>
              </a:rPr>
              <a:t>burning in chlorine in </a:t>
            </a:r>
            <a:r>
              <a:rPr lang="en-US" dirty="0" smtClean="0">
                <a:latin typeface="FrutigerLTStd-Light"/>
              </a:rPr>
              <a:t>the </a:t>
            </a:r>
            <a:r>
              <a:rPr lang="en-US" dirty="0" smtClean="0">
                <a:solidFill>
                  <a:srgbClr val="000000"/>
                </a:solidFill>
                <a:latin typeface="FrutigerLTStd-Light"/>
              </a:rPr>
              <a:t>lab</a:t>
            </a:r>
            <a:r>
              <a:rPr lang="en-US" dirty="0">
                <a:solidFill>
                  <a:srgbClr val="000000"/>
                </a:solidFill>
                <a:latin typeface="FrutigerLTStd-Light"/>
              </a:rPr>
              <a:t>. Bonds break and new </a:t>
            </a:r>
            <a:r>
              <a:rPr lang="en-US">
                <a:solidFill>
                  <a:srgbClr val="000000"/>
                </a:solidFill>
                <a:latin typeface="FrutigerLTStd-Light"/>
              </a:rPr>
              <a:t>bonds </a:t>
            </a:r>
            <a:r>
              <a:rPr lang="en-US" smtClean="0">
                <a:solidFill>
                  <a:srgbClr val="000000"/>
                </a:solidFill>
                <a:latin typeface="FrutigerLTStd-Light"/>
              </a:rPr>
              <a:t>form, </a:t>
            </a:r>
            <a:r>
              <a:rPr lang="en-GB" smtClean="0">
                <a:solidFill>
                  <a:srgbClr val="000000"/>
                </a:solidFill>
                <a:latin typeface="FrutigerLTStd-Light"/>
              </a:rPr>
              <a:t>giving </a:t>
            </a:r>
            <a:r>
              <a:rPr lang="en-GB" dirty="0">
                <a:solidFill>
                  <a:srgbClr val="000000"/>
                </a:solidFill>
                <a:latin typeface="FrutigerLTStd-Light"/>
              </a:rPr>
              <a:t>hydrogen chloride.</a:t>
            </a:r>
            <a:endParaRPr lang="en-GB" dirty="0"/>
          </a:p>
        </p:txBody>
      </p:sp>
      <p:sp>
        <p:nvSpPr>
          <p:cNvPr id="4" name="Rectangle 3"/>
          <p:cNvSpPr/>
          <p:nvPr/>
        </p:nvSpPr>
        <p:spPr>
          <a:xfrm>
            <a:off x="182463" y="4915034"/>
            <a:ext cx="30963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NewAsterLTStd-Bold"/>
              </a:rPr>
              <a:t>1 </a:t>
            </a:r>
            <a:r>
              <a:rPr lang="en-US" dirty="0">
                <a:latin typeface="NewAsterLTStd"/>
              </a:rPr>
              <a:t>First, the bonds in the </a:t>
            </a:r>
            <a:r>
              <a:rPr lang="en-US" dirty="0" smtClean="0">
                <a:latin typeface="NewAsterLTStd"/>
              </a:rPr>
              <a:t>hydrogen and </a:t>
            </a:r>
            <a:r>
              <a:rPr lang="en-US" dirty="0">
                <a:latin typeface="NewAsterLTStd"/>
              </a:rPr>
              <a:t>chlorine molecules must </a:t>
            </a:r>
            <a:r>
              <a:rPr lang="en-US" dirty="0" smtClean="0">
                <a:latin typeface="NewAsterLTStd"/>
              </a:rPr>
              <a:t>be broken</a:t>
            </a:r>
            <a:r>
              <a:rPr lang="en-US" dirty="0">
                <a:latin typeface="NewAsterLTStd"/>
              </a:rPr>
              <a:t>. Energy must be taken in, </a:t>
            </a:r>
            <a:r>
              <a:rPr lang="en-US" dirty="0" smtClean="0">
                <a:latin typeface="NewAsterLTStd"/>
              </a:rPr>
              <a:t>for this</a:t>
            </a:r>
            <a:r>
              <a:rPr lang="en-US" dirty="0">
                <a:latin typeface="NewAsterLTStd"/>
              </a:rPr>
              <a:t>. (Energy from sunshine will do</a:t>
            </a:r>
            <a:r>
              <a:rPr lang="en-US" dirty="0" smtClean="0">
                <a:latin typeface="NewAsterLTStd"/>
              </a:rPr>
              <a:t>!)</a:t>
            </a:r>
            <a:endParaRPr lang="en-US" dirty="0">
              <a:latin typeface="NewAsterLTStd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422824" y="4896137"/>
            <a:ext cx="3334899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NewAsterLTStd-Bold"/>
              </a:rPr>
              <a:t>2 </a:t>
            </a:r>
            <a:r>
              <a:rPr lang="en-US" dirty="0">
                <a:latin typeface="NewAsterLTStd"/>
              </a:rPr>
              <a:t>Now new bonds form </a:t>
            </a:r>
            <a:r>
              <a:rPr lang="en-US" dirty="0" smtClean="0">
                <a:latin typeface="NewAsterLTStd"/>
              </a:rPr>
              <a:t>between hydrogen </a:t>
            </a:r>
            <a:r>
              <a:rPr lang="en-US" dirty="0">
                <a:latin typeface="NewAsterLTStd"/>
              </a:rPr>
              <a:t>and chlorine atoms, </a:t>
            </a:r>
            <a:r>
              <a:rPr lang="en-US" dirty="0" smtClean="0">
                <a:latin typeface="NewAsterLTStd"/>
              </a:rPr>
              <a:t>giving </a:t>
            </a:r>
            <a:r>
              <a:rPr lang="en-GB" dirty="0" smtClean="0">
                <a:latin typeface="NewAsterLTStd"/>
              </a:rPr>
              <a:t>molecules </a:t>
            </a:r>
            <a:r>
              <a:rPr lang="en-GB" dirty="0">
                <a:latin typeface="NewAsterLTStd"/>
              </a:rPr>
              <a:t>of hydrogen </a:t>
            </a:r>
            <a:r>
              <a:rPr lang="en-GB" dirty="0" smtClean="0">
                <a:latin typeface="NewAsterLTStd"/>
              </a:rPr>
              <a:t>chloride. This </a:t>
            </a:r>
            <a:r>
              <a:rPr lang="en-GB" dirty="0">
                <a:latin typeface="NewAsterLTStd"/>
              </a:rPr>
              <a:t>step releases energy.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06634" y="3573016"/>
            <a:ext cx="6381589" cy="1353672"/>
          </a:xfrm>
          <a:prstGeom prst="rect">
            <a:avLst/>
          </a:prstGeom>
        </p:spPr>
      </p:pic>
      <p:sp>
        <p:nvSpPr>
          <p:cNvPr id="10" name="TextBox 9">
            <a:hlinkClick r:id="rId5" action="ppaction://hlinksldjump"/>
          </p:cNvPr>
          <p:cNvSpPr txBox="1"/>
          <p:nvPr/>
        </p:nvSpPr>
        <p:spPr>
          <a:xfrm>
            <a:off x="8244408" y="5877272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01713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200" dirty="0" smtClean="0"/>
              <a:t>9.2 – </a:t>
            </a:r>
            <a:r>
              <a:rPr lang="en-GB" sz="4200" dirty="0"/>
              <a:t>Explaining </a:t>
            </a:r>
            <a:r>
              <a:rPr lang="en-GB" sz="4200" dirty="0" smtClean="0"/>
              <a:t>Energy Changes</a:t>
            </a:r>
            <a:endParaRPr lang="en-GB" sz="42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2938" y="1124744"/>
            <a:ext cx="872954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dirty="0">
                <a:latin typeface="NewAsterLTStd"/>
              </a:rPr>
              <a:t>But the energy taken in for step 1 is less than the energy given out </a:t>
            </a:r>
            <a:r>
              <a:rPr lang="en-US" dirty="0" smtClean="0">
                <a:latin typeface="NewAsterLTStd"/>
              </a:rPr>
              <a:t>in step </a:t>
            </a:r>
            <a:r>
              <a:rPr lang="en-US" dirty="0">
                <a:latin typeface="NewAsterLTStd"/>
              </a:rPr>
              <a:t>2. So this reaction gives out energy, overall. It is exothermic.</a:t>
            </a:r>
          </a:p>
          <a:p>
            <a:pPr marL="285750" indent="-2857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b="1" dirty="0">
                <a:latin typeface="NewAsterLTStd-Bold"/>
              </a:rPr>
              <a:t>If the energy taken in to break bonds is </a:t>
            </a:r>
            <a:r>
              <a:rPr lang="en-US" b="1" i="1" dirty="0">
                <a:latin typeface="NewAsterLTStd-BoldIt"/>
              </a:rPr>
              <a:t>less than </a:t>
            </a:r>
            <a:r>
              <a:rPr lang="en-US" b="1" dirty="0">
                <a:latin typeface="NewAsterLTStd-Bold"/>
              </a:rPr>
              <a:t>the energy </a:t>
            </a:r>
            <a:r>
              <a:rPr lang="en-US" b="1" dirty="0" smtClean="0">
                <a:latin typeface="NewAsterLTStd-Bold"/>
              </a:rPr>
              <a:t>released in </a:t>
            </a:r>
            <a:r>
              <a:rPr lang="en-US" b="1" dirty="0">
                <a:latin typeface="NewAsterLTStd-Bold"/>
              </a:rPr>
              <a:t>making bonds, the reaction is exothermic</a:t>
            </a:r>
            <a:r>
              <a:rPr lang="en-US" b="1" dirty="0" smtClean="0">
                <a:latin typeface="NewAsterLTStd-Bold"/>
              </a:rPr>
              <a:t>.</a:t>
            </a:r>
          </a:p>
          <a:p>
            <a:pPr>
              <a:buClr>
                <a:srgbClr val="C00000"/>
              </a:buClr>
            </a:pPr>
            <a:r>
              <a:rPr lang="en-US" b="1" dirty="0">
                <a:solidFill>
                  <a:srgbClr val="C00000"/>
                </a:solidFill>
              </a:rPr>
              <a:t>Example 2: an endothermic reaction</a:t>
            </a:r>
          </a:p>
          <a:p>
            <a:pPr marL="285750" indent="-2857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dirty="0"/>
              <a:t>If you heat ammonia strongly, it breaks down to nitrogen and </a:t>
            </a:r>
            <a:r>
              <a:rPr lang="en-US" dirty="0" smtClean="0"/>
              <a:t>hydrogen. Here </a:t>
            </a:r>
            <a:r>
              <a:rPr lang="en-US" dirty="0"/>
              <a:t>we use lines to show the bonds. (Note the triple bond in nitrogen</a:t>
            </a:r>
            <a:r>
              <a:rPr lang="en-US" dirty="0" smtClean="0"/>
              <a:t>.)</a:t>
            </a:r>
          </a:p>
        </p:txBody>
      </p:sp>
      <p:sp>
        <p:nvSpPr>
          <p:cNvPr id="7" name="Rectangle 6"/>
          <p:cNvSpPr/>
          <p:nvPr/>
        </p:nvSpPr>
        <p:spPr>
          <a:xfrm>
            <a:off x="234946" y="4521894"/>
            <a:ext cx="390500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 smtClean="0">
                <a:latin typeface="NewAsterLTStd-Bold"/>
              </a:rPr>
              <a:t>1 </a:t>
            </a:r>
            <a:r>
              <a:rPr lang="en-US" dirty="0" smtClean="0">
                <a:latin typeface="NewAsterLTStd"/>
              </a:rPr>
              <a:t>First, the bonds in ammonia must be broken. Energy must be taken in, for this. (You supply it by heating.)</a:t>
            </a:r>
            <a:endParaRPr lang="en-GB" dirty="0"/>
          </a:p>
        </p:txBody>
      </p:sp>
      <p:sp>
        <p:nvSpPr>
          <p:cNvPr id="10" name="Rectangle 9"/>
          <p:cNvSpPr/>
          <p:nvPr/>
        </p:nvSpPr>
        <p:spPr>
          <a:xfrm>
            <a:off x="4734938" y="4521894"/>
            <a:ext cx="415754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>
                <a:latin typeface="NewAsterLTStd-Bold"/>
              </a:rPr>
              <a:t>2 </a:t>
            </a:r>
            <a:r>
              <a:rPr lang="en-US">
                <a:latin typeface="NewAsterLTStd"/>
              </a:rPr>
              <a:t>Now the hydrogen atoms </a:t>
            </a:r>
            <a:r>
              <a:rPr lang="en-US" smtClean="0">
                <a:latin typeface="NewAsterLTStd"/>
              </a:rPr>
              <a:t>bond together</a:t>
            </a:r>
            <a:r>
              <a:rPr lang="en-US" dirty="0">
                <a:latin typeface="NewAsterLTStd"/>
              </a:rPr>
              <a:t>. So do the nitrogen </a:t>
            </a:r>
            <a:r>
              <a:rPr lang="en-US" dirty="0" smtClean="0">
                <a:latin typeface="NewAsterLTStd"/>
              </a:rPr>
              <a:t>atoms. </a:t>
            </a:r>
            <a:r>
              <a:rPr lang="en-GB" smtClean="0">
                <a:latin typeface="NewAsterLTStd"/>
              </a:rPr>
              <a:t>This </a:t>
            </a:r>
            <a:r>
              <a:rPr lang="en-GB">
                <a:latin typeface="NewAsterLTStd"/>
              </a:rPr>
              <a:t>releases energy.</a:t>
            </a:r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179512" y="5469031"/>
            <a:ext cx="865753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dirty="0">
                <a:latin typeface="NewAsterLTStd"/>
              </a:rPr>
              <a:t>This time, the energy taken in for step </a:t>
            </a:r>
            <a:r>
              <a:rPr lang="en-US" b="1" dirty="0">
                <a:latin typeface="NewAsterLTStd-Bold"/>
              </a:rPr>
              <a:t>1 </a:t>
            </a:r>
            <a:r>
              <a:rPr lang="en-US" dirty="0">
                <a:latin typeface="NewAsterLTStd"/>
              </a:rPr>
              <a:t>is greater than the </a:t>
            </a:r>
            <a:r>
              <a:rPr lang="en-US">
                <a:latin typeface="NewAsterLTStd"/>
              </a:rPr>
              <a:t>energy </a:t>
            </a:r>
            <a:r>
              <a:rPr lang="en-US" smtClean="0">
                <a:latin typeface="NewAsterLTStd"/>
              </a:rPr>
              <a:t>given out </a:t>
            </a:r>
            <a:r>
              <a:rPr lang="en-US" dirty="0">
                <a:latin typeface="NewAsterLTStd"/>
              </a:rPr>
              <a:t>in step </a:t>
            </a:r>
            <a:r>
              <a:rPr lang="en-US" b="1" dirty="0">
                <a:latin typeface="NewAsterLTStd-Bold"/>
              </a:rPr>
              <a:t>2</a:t>
            </a:r>
            <a:r>
              <a:rPr lang="en-US" dirty="0">
                <a:latin typeface="NewAsterLTStd"/>
              </a:rPr>
              <a:t>. So the reaction takes in energy, overall. It is </a:t>
            </a:r>
            <a:r>
              <a:rPr lang="en-US" b="1" dirty="0">
                <a:latin typeface="NewAsterLTStd-Bold"/>
              </a:rPr>
              <a:t>endothermic</a:t>
            </a:r>
            <a:r>
              <a:rPr lang="en-US" dirty="0">
                <a:latin typeface="NewAsterLTStd"/>
              </a:rPr>
              <a:t>.</a:t>
            </a:r>
          </a:p>
          <a:p>
            <a:pPr marL="285750" indent="-2857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b="1" dirty="0">
                <a:latin typeface="NewAsterLTStd-Bold"/>
              </a:rPr>
              <a:t>If the energy taken in to break bonds is </a:t>
            </a:r>
            <a:r>
              <a:rPr lang="en-US" b="1" i="1" dirty="0">
                <a:latin typeface="NewAsterLTStd-BoldIt"/>
              </a:rPr>
              <a:t>greater than </a:t>
            </a:r>
            <a:r>
              <a:rPr lang="en-US" b="1" dirty="0">
                <a:latin typeface="NewAsterLTStd-Bold"/>
              </a:rPr>
              <a:t>the </a:t>
            </a:r>
            <a:r>
              <a:rPr lang="en-US" b="1" dirty="0" smtClean="0">
                <a:latin typeface="NewAsterLTStd-Bold"/>
              </a:rPr>
              <a:t>energy released </a:t>
            </a:r>
            <a:r>
              <a:rPr lang="en-US" b="1" dirty="0">
                <a:latin typeface="NewAsterLTStd-Bold"/>
              </a:rPr>
              <a:t>in making bonds, the reaction is endothermic.</a:t>
            </a:r>
            <a:endParaRPr lang="en-GB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5576" y="3140968"/>
            <a:ext cx="3096344" cy="133896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64088" y="3166518"/>
            <a:ext cx="2772308" cy="1414610"/>
          </a:xfrm>
          <a:prstGeom prst="rect">
            <a:avLst/>
          </a:prstGeom>
        </p:spPr>
      </p:pic>
      <p:sp>
        <p:nvSpPr>
          <p:cNvPr id="13" name="TextBox 12">
            <a:hlinkClick r:id="rId5" action="ppaction://hlinksldjump"/>
          </p:cNvPr>
          <p:cNvSpPr txBox="1"/>
          <p:nvPr/>
        </p:nvSpPr>
        <p:spPr>
          <a:xfrm>
            <a:off x="8244408" y="1733907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31959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Assessment Objectives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8" y="1124744"/>
            <a:ext cx="8424936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b="1" dirty="0"/>
              <a:t>AO1 Knowledge with understanding</a:t>
            </a:r>
          </a:p>
          <a:p>
            <a:pPr marL="439738" indent="-439738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Candidates should be able to:</a:t>
            </a:r>
          </a:p>
          <a:p>
            <a:pPr marL="812800" indent="-373063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Recall</a:t>
            </a:r>
            <a:r>
              <a:rPr lang="en-US" dirty="0"/>
              <a:t>, select and present relevant factual information.</a:t>
            </a:r>
          </a:p>
          <a:p>
            <a:pPr marL="812800" indent="-373063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Demonstrate </a:t>
            </a:r>
            <a:r>
              <a:rPr lang="en-US" dirty="0"/>
              <a:t>and apply knowledge with understanding of the correct use of the following in the </a:t>
            </a:r>
            <a:r>
              <a:rPr lang="en-US" dirty="0" smtClean="0"/>
              <a:t>travel and </a:t>
            </a:r>
            <a:r>
              <a:rPr lang="en-US" dirty="0"/>
              <a:t>tourism industry:</a:t>
            </a:r>
          </a:p>
          <a:p>
            <a:pPr marL="1168400" indent="-355600">
              <a:buClr>
                <a:srgbClr val="0070C0"/>
              </a:buClr>
              <a:buFont typeface="+mj-lt"/>
              <a:buAutoNum type="romanLcPeriod"/>
            </a:pPr>
            <a:r>
              <a:rPr lang="en-US" dirty="0" smtClean="0"/>
              <a:t>commonplace </a:t>
            </a:r>
            <a:r>
              <a:rPr lang="en-US" dirty="0"/>
              <a:t>terms, definitions and facts</a:t>
            </a:r>
          </a:p>
          <a:p>
            <a:pPr marL="1168400" indent="-355600">
              <a:buClr>
                <a:srgbClr val="0070C0"/>
              </a:buClr>
              <a:buFont typeface="+mj-lt"/>
              <a:buAutoNum type="romanLcPeriod"/>
            </a:pPr>
            <a:r>
              <a:rPr lang="en-US" dirty="0" smtClean="0"/>
              <a:t>major </a:t>
            </a:r>
            <a:r>
              <a:rPr lang="en-US" dirty="0"/>
              <a:t>concepts, models, patterns, principles and theories</a:t>
            </a:r>
            <a:r>
              <a:rPr lang="en-US" dirty="0" smtClean="0"/>
              <a:t>.</a:t>
            </a:r>
          </a:p>
          <a:p>
            <a:pPr>
              <a:buClr>
                <a:srgbClr val="0070C0"/>
              </a:buClr>
            </a:pPr>
            <a:r>
              <a:rPr lang="en-US" b="1" dirty="0"/>
              <a:t>AO2 Investigation and analysis of evidence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dirty="0"/>
              <a:t>Candidates should be able to: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Collect </a:t>
            </a:r>
            <a:r>
              <a:rPr lang="en-US" dirty="0"/>
              <a:t>evidence from both primary and secondary sources, under guidance or independently, and </a:t>
            </a:r>
            <a:r>
              <a:rPr lang="en-US" dirty="0" smtClean="0"/>
              <a:t>be aware </a:t>
            </a:r>
            <a:r>
              <a:rPr lang="en-US" dirty="0"/>
              <a:t>of the limitations of the various collection methods.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Record</a:t>
            </a:r>
            <a:r>
              <a:rPr lang="en-US" dirty="0"/>
              <a:t>, classify and </a:t>
            </a:r>
            <a:r>
              <a:rPr lang="en-US" dirty="0" err="1"/>
              <a:t>organise</a:t>
            </a:r>
            <a:r>
              <a:rPr lang="en-US" dirty="0"/>
              <a:t> relevant evidence from an investigation in a clear and coherent form.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Present </a:t>
            </a:r>
            <a:r>
              <a:rPr lang="en-US" dirty="0"/>
              <a:t>the evidence in an appropriate form and effective manner, using a wide range of </a:t>
            </a:r>
            <a:r>
              <a:rPr lang="en-US" dirty="0" smtClean="0"/>
              <a:t>appropriate skills </a:t>
            </a:r>
            <a:r>
              <a:rPr lang="en-US" dirty="0"/>
              <a:t>and techniques, including verbal, numerical, diagrammatic, cartographic, pictorial and </a:t>
            </a:r>
            <a:r>
              <a:rPr lang="en-US" dirty="0" smtClean="0"/>
              <a:t>graphical methods</a:t>
            </a:r>
            <a:r>
              <a:rPr lang="en-US" dirty="0"/>
              <a:t>.</a:t>
            </a:r>
          </a:p>
          <a:p>
            <a:pPr marL="812800" indent="-457200">
              <a:buClr>
                <a:srgbClr val="0070C0"/>
              </a:buClr>
              <a:buFont typeface="+mj-lt"/>
              <a:buAutoNum type="alphaUcPeriod"/>
            </a:pPr>
            <a:r>
              <a:rPr lang="en-US" dirty="0" smtClean="0"/>
              <a:t>Apply </a:t>
            </a:r>
            <a:r>
              <a:rPr lang="en-US" dirty="0"/>
              <a:t>knowledge and understanding to select relevant data, </a:t>
            </a:r>
            <a:r>
              <a:rPr lang="en-US" dirty="0" err="1"/>
              <a:t>recognise</a:t>
            </a:r>
            <a:r>
              <a:rPr lang="en-US" dirty="0"/>
              <a:t> patterns and analyse evidence.</a:t>
            </a:r>
          </a:p>
        </p:txBody>
      </p:sp>
    </p:spTree>
    <p:extLst>
      <p:ext uri="{BB962C8B-B14F-4D97-AF65-F5344CB8AC3E}">
        <p14:creationId xmlns:p14="http://schemas.microsoft.com/office/powerpoint/2010/main" val="20182822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200" dirty="0" smtClean="0"/>
              <a:t>9.2 – </a:t>
            </a:r>
            <a:r>
              <a:rPr lang="en-GB" sz="4200" dirty="0"/>
              <a:t>Explaining </a:t>
            </a:r>
            <a:r>
              <a:rPr lang="en-GB" sz="4200" dirty="0" smtClean="0"/>
              <a:t>Energy Changes</a:t>
            </a:r>
            <a:endParaRPr lang="en-GB" sz="42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2938" y="1124744"/>
            <a:ext cx="4692638" cy="56815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227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Bond energies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270" dirty="0">
                <a:latin typeface="Arial" panose="020B0604020202020204" pitchFamily="34" charset="0"/>
                <a:cs typeface="Arial" panose="020B0604020202020204" pitchFamily="34" charset="0"/>
              </a:rPr>
              <a:t>The energy needed to make or break bonds is called the bond </a:t>
            </a:r>
            <a:r>
              <a:rPr lang="en-US" sz="2270" dirty="0" smtClean="0"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270" dirty="0">
                <a:latin typeface="Arial" panose="020B0604020202020204" pitchFamily="34" charset="0"/>
                <a:cs typeface="Arial" panose="020B0604020202020204" pitchFamily="34" charset="0"/>
              </a:rPr>
              <a:t>Look at the list on the right. 242 kJ must be supplied to break the bonds </a:t>
            </a:r>
            <a:r>
              <a:rPr lang="en-US" sz="2270" dirty="0" smtClean="0">
                <a:latin typeface="Arial" panose="020B0604020202020204" pitchFamily="34" charset="0"/>
                <a:cs typeface="Arial" panose="020B0604020202020204" pitchFamily="34" charset="0"/>
              </a:rPr>
              <a:t>in a </a:t>
            </a:r>
            <a:r>
              <a:rPr lang="en-US" sz="2270" dirty="0">
                <a:latin typeface="Arial" panose="020B0604020202020204" pitchFamily="34" charset="0"/>
                <a:cs typeface="Arial" panose="020B0604020202020204" pitchFamily="34" charset="0"/>
              </a:rPr>
              <a:t>mole of chlorine molecules, to give chlorine atoms. If these atoms </a:t>
            </a:r>
            <a:r>
              <a:rPr lang="en-US" sz="2270" dirty="0" smtClean="0">
                <a:latin typeface="Arial" panose="020B0604020202020204" pitchFamily="34" charset="0"/>
                <a:cs typeface="Arial" panose="020B0604020202020204" pitchFamily="34" charset="0"/>
              </a:rPr>
              <a:t>join again </a:t>
            </a:r>
            <a:r>
              <a:rPr lang="en-US" sz="2270" dirty="0">
                <a:latin typeface="Arial" panose="020B0604020202020204" pitchFamily="34" charset="0"/>
                <a:cs typeface="Arial" panose="020B0604020202020204" pitchFamily="34" charset="0"/>
              </a:rPr>
              <a:t>to form molecules, 242 kJ of energy are given out.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27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270" b="1" dirty="0">
                <a:latin typeface="Arial" panose="020B0604020202020204" pitchFamily="34" charset="0"/>
                <a:cs typeface="Arial" panose="020B0604020202020204" pitchFamily="34" charset="0"/>
              </a:rPr>
              <a:t>bond energy is the energy needed to break bonds, or </a:t>
            </a:r>
            <a:r>
              <a:rPr lang="en-US" sz="2270" b="1" dirty="0" smtClean="0">
                <a:latin typeface="Arial" panose="020B0604020202020204" pitchFamily="34" charset="0"/>
                <a:cs typeface="Arial" panose="020B0604020202020204" pitchFamily="34" charset="0"/>
              </a:rPr>
              <a:t>released when </a:t>
            </a:r>
            <a:r>
              <a:rPr lang="en-US" sz="2270" b="1" dirty="0">
                <a:latin typeface="Arial" panose="020B0604020202020204" pitchFamily="34" charset="0"/>
                <a:cs typeface="Arial" panose="020B0604020202020204" pitchFamily="34" charset="0"/>
              </a:rPr>
              <a:t>these bonds form. It is given in kJ / mole.</a:t>
            </a:r>
            <a:endParaRPr lang="en-US" sz="227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004048" y="1124744"/>
            <a:ext cx="3888434" cy="5324535"/>
          </a:xfrm>
          <a:prstGeom prst="rect">
            <a:avLst/>
          </a:prstGeom>
          <a:solidFill>
            <a:srgbClr val="C1D6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  <a:buClr>
                <a:srgbClr val="C00000"/>
              </a:buClr>
              <a:tabLst>
                <a:tab pos="2420938" algn="l"/>
              </a:tabLst>
            </a:pPr>
            <a:r>
              <a:rPr lang="pt-BR" sz="2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Bond energy (kJ / mole)</a:t>
            </a:r>
          </a:p>
          <a:p>
            <a:pPr>
              <a:lnSpc>
                <a:spcPts val="3400"/>
              </a:lnSpc>
              <a:buClr>
                <a:srgbClr val="C00000"/>
              </a:buClr>
              <a:tabLst>
                <a:tab pos="2420938" algn="l"/>
              </a:tabLst>
            </a:pPr>
            <a:r>
              <a:rPr lang="pt-BR" sz="2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pt-BR" sz="2700" baseline="-25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pt-BR" sz="2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 </a:t>
            </a:r>
            <a:r>
              <a:rPr lang="pt-BR" sz="2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436</a:t>
            </a:r>
            <a:endParaRPr lang="pt-BR" sz="27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3400"/>
              </a:lnSpc>
              <a:buClr>
                <a:srgbClr val="C00000"/>
              </a:buClr>
              <a:tabLst>
                <a:tab pos="2420938" algn="l"/>
              </a:tabLst>
            </a:pPr>
            <a:r>
              <a:rPr lang="pt-BR" sz="2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</a:t>
            </a:r>
            <a:r>
              <a:rPr lang="pt-BR" sz="2700" baseline="-25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pt-BR" sz="2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 </a:t>
            </a:r>
            <a:r>
              <a:rPr lang="pt-BR" sz="2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242</a:t>
            </a:r>
            <a:endParaRPr lang="pt-BR" sz="27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3400"/>
              </a:lnSpc>
              <a:buClr>
                <a:srgbClr val="C00000"/>
              </a:buClr>
              <a:tabLst>
                <a:tab pos="2420938" algn="l"/>
              </a:tabLst>
            </a:pPr>
            <a:r>
              <a:rPr lang="pt-BR" sz="2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pt-BR" sz="2700" baseline="-25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pt-BR" sz="2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 </a:t>
            </a:r>
            <a:r>
              <a:rPr lang="pt-BR" sz="2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431</a:t>
            </a:r>
            <a:endParaRPr lang="pt-BR" sz="27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3400"/>
              </a:lnSpc>
              <a:buClr>
                <a:srgbClr val="C00000"/>
              </a:buClr>
              <a:tabLst>
                <a:tab pos="2420938" algn="l"/>
              </a:tabLst>
            </a:pPr>
            <a:r>
              <a:rPr lang="pt-BR" sz="2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pt-BR" sz="2700" baseline="-25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pt-BR" sz="2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 </a:t>
            </a:r>
            <a:r>
              <a:rPr lang="pt-BR" sz="2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346</a:t>
            </a:r>
            <a:endParaRPr lang="pt-BR" sz="27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3400"/>
              </a:lnSpc>
              <a:buClr>
                <a:srgbClr val="C00000"/>
              </a:buClr>
              <a:tabLst>
                <a:tab pos="2420938" algn="l"/>
              </a:tabLst>
            </a:pPr>
            <a:r>
              <a:rPr lang="pt-BR" sz="2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pt-BR" sz="2700" baseline="-25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pt-BR" sz="2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 </a:t>
            </a:r>
            <a:r>
              <a:rPr lang="pt-BR" sz="2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612</a:t>
            </a:r>
            <a:endParaRPr lang="pt-BR" sz="27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3400"/>
              </a:lnSpc>
              <a:buClr>
                <a:srgbClr val="C00000"/>
              </a:buClr>
              <a:tabLst>
                <a:tab pos="2420938" algn="l"/>
              </a:tabLst>
            </a:pPr>
            <a:r>
              <a:rPr lang="pt-BR" sz="2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pt-BR" sz="2700" baseline="-25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pt-BR" sz="2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</a:t>
            </a:r>
            <a:r>
              <a:rPr lang="pt-BR" sz="2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358</a:t>
            </a:r>
            <a:endParaRPr lang="pt-BR" sz="27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3400"/>
              </a:lnSpc>
              <a:buClr>
                <a:srgbClr val="C00000"/>
              </a:buClr>
              <a:tabLst>
                <a:tab pos="2420938" algn="l"/>
              </a:tabLst>
            </a:pPr>
            <a:r>
              <a:rPr lang="pt-BR" sz="2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pt-BR" sz="2700" baseline="-25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pt-BR" sz="2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 </a:t>
            </a:r>
            <a:r>
              <a:rPr lang="pt-BR" sz="2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413</a:t>
            </a:r>
            <a:endParaRPr lang="pt-BR" sz="27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3400"/>
              </a:lnSpc>
              <a:buClr>
                <a:srgbClr val="C00000"/>
              </a:buClr>
              <a:tabLst>
                <a:tab pos="2420938" algn="l"/>
              </a:tabLst>
            </a:pPr>
            <a:r>
              <a:rPr lang="pt-BR" sz="2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pt-BR" sz="2700" baseline="-25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r>
              <a:rPr lang="pt-BR" sz="2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</a:t>
            </a:r>
            <a:r>
              <a:rPr lang="pt-BR" sz="2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498</a:t>
            </a:r>
            <a:endParaRPr lang="pt-BR" sz="27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3400"/>
              </a:lnSpc>
              <a:buClr>
                <a:srgbClr val="C00000"/>
              </a:buClr>
              <a:tabLst>
                <a:tab pos="2420938" algn="l"/>
              </a:tabLst>
            </a:pPr>
            <a:r>
              <a:rPr lang="pt-BR" sz="2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</a:t>
            </a:r>
            <a:r>
              <a:rPr lang="pt-BR" sz="2700" baseline="-25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pt-BR" sz="27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 </a:t>
            </a:r>
            <a:r>
              <a:rPr lang="pt-BR" sz="2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464</a:t>
            </a:r>
            <a:endParaRPr lang="pt-BR" sz="27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3400"/>
              </a:lnSpc>
              <a:buClr>
                <a:srgbClr val="C00000"/>
              </a:buClr>
              <a:tabLst>
                <a:tab pos="2420938" algn="l"/>
              </a:tabLst>
            </a:pPr>
            <a:r>
              <a:rPr lang="pt-BR" sz="2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     N	946</a:t>
            </a:r>
            <a:endParaRPr lang="pt-BR" sz="27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3400"/>
              </a:lnSpc>
              <a:buClr>
                <a:srgbClr val="C00000"/>
              </a:buClr>
              <a:tabLst>
                <a:tab pos="2420938" algn="l"/>
              </a:tabLst>
            </a:pPr>
            <a:r>
              <a:rPr lang="pt-BR" sz="2700" dirty="0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N-H 	391</a:t>
            </a:r>
            <a:endParaRPr lang="en-GB" sz="2700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 rot="1078849">
            <a:off x="8584703" y="961247"/>
            <a:ext cx="403990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369289" y="5438690"/>
            <a:ext cx="498855" cy="4385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900"/>
              </a:lnSpc>
            </a:pPr>
            <a:r>
              <a:rPr lang="en-IE" sz="2200" b="1" smtClean="0"/>
              <a:t>__</a:t>
            </a:r>
            <a:br>
              <a:rPr lang="en-IE" sz="2200" b="1" smtClean="0"/>
            </a:br>
            <a:r>
              <a:rPr lang="en-IE" sz="2200" b="1" smtClean="0"/>
              <a:t>__</a:t>
            </a:r>
            <a:br>
              <a:rPr lang="en-IE" sz="2200" b="1" smtClean="0"/>
            </a:br>
            <a:r>
              <a:rPr lang="en-IE" sz="2200" b="1" smtClean="0"/>
              <a:t>__</a:t>
            </a:r>
            <a:endParaRPr lang="en-GB" sz="2200" b="1"/>
          </a:p>
        </p:txBody>
      </p:sp>
      <p:sp>
        <p:nvSpPr>
          <p:cNvPr id="10" name="TextBox 9">
            <a:hlinkClick r:id="rId3" action="ppaction://hlinksldjump"/>
          </p:cNvPr>
          <p:cNvSpPr txBox="1"/>
          <p:nvPr/>
        </p:nvSpPr>
        <p:spPr>
          <a:xfrm>
            <a:off x="8244408" y="5877272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215487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200" dirty="0" smtClean="0"/>
              <a:t>9.2 – </a:t>
            </a:r>
            <a:r>
              <a:rPr lang="en-GB" sz="4200" dirty="0"/>
              <a:t>Explaining </a:t>
            </a:r>
            <a:r>
              <a:rPr lang="en-GB" sz="4200" dirty="0" smtClean="0"/>
              <a:t>Energy Changes</a:t>
            </a:r>
            <a:endParaRPr lang="en-GB" sz="42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2938" y="1124744"/>
            <a:ext cx="5065448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Calculating 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energy changes in reactions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So let's calculate the energy change for those reactions on page 116.</a:t>
            </a:r>
          </a:p>
          <a:p>
            <a:pPr marL="361950" indent="-361950">
              <a:buClr>
                <a:srgbClr val="C00000"/>
              </a:buClr>
              <a:buFont typeface="+mj-lt"/>
              <a:buAutoNum type="arabicPeriod"/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exothermic reaction between hydrogen and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chlorine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H </a:t>
            </a:r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 H </a:t>
            </a:r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</a:t>
            </a:r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 — </a:t>
            </a:r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 </a:t>
            </a:r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rPr>
              <a:t> </a:t>
            </a:r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 </a:t>
            </a:r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— </a:t>
            </a:r>
            <a: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</a:t>
            </a:r>
            <a:br>
              <a:rPr lang="en-US" sz="20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Energy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in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to break each mole of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bonds: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 X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 — H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		436 kJ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1 X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Cl — Cl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en-US" sz="20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242 kJ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Total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energy in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0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678 kJ</a:t>
            </a:r>
            <a:br>
              <a:rPr lang="en-US" sz="2000" u="sng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Energy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out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from the two moles of bonds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forming: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2 H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— Cl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	2 X 431 =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862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kJ</a:t>
            </a:r>
            <a:endParaRPr lang="en-US" sz="20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334169" y="1124744"/>
            <a:ext cx="3558313" cy="1015663"/>
          </a:xfrm>
          <a:prstGeom prst="rect">
            <a:avLst/>
          </a:prstGeom>
          <a:solidFill>
            <a:srgbClr val="C1D6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tabLst>
                <a:tab pos="2420938" algn="l"/>
              </a:tabLst>
            </a:pP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Calculating energy changes</a:t>
            </a:r>
          </a:p>
          <a:p>
            <a:pPr>
              <a:buClr>
                <a:srgbClr val="C00000"/>
              </a:buClr>
              <a:tabLst>
                <a:tab pos="2420938" algn="l"/>
              </a:tabLst>
            </a:pPr>
            <a:r>
              <a:rPr lang="en-US" sz="20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calculation is always:</a:t>
            </a:r>
          </a:p>
          <a:p>
            <a:pPr>
              <a:buClr>
                <a:srgbClr val="C00000"/>
              </a:buClr>
              <a:tabLst>
                <a:tab pos="2420938" algn="l"/>
              </a:tabLst>
            </a:pPr>
            <a:r>
              <a:rPr lang="en-US" sz="2000" b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energy in – energy out</a:t>
            </a:r>
            <a:endParaRPr lang="en-GB" sz="2000" b="1" u="sng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 rot="1078849">
            <a:off x="8652253" y="961247"/>
            <a:ext cx="403990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14289" y="2276872"/>
            <a:ext cx="3672409" cy="2376264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228386" y="4653136"/>
            <a:ext cx="36640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C00000"/>
              </a:buClr>
              <a:buFontTx/>
              <a:buChar char="▲"/>
            </a:pPr>
            <a:r>
              <a:rPr lang="en-US">
                <a:latin typeface="FrutigerLTStd-Light"/>
              </a:rPr>
              <a:t>For the hydrogen / chlorine reaction.</a:t>
            </a:r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179512" y="5509681"/>
            <a:ext cx="871297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>
              <a:buClr>
                <a:srgbClr val="C00000"/>
              </a:buClr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Energy in - energy out = 678kJ - 862kJ = 2184kJ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So the reaction gives out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184 kJ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of energy,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overall. Its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energy level diagram is shown on the right.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8244408" y="5877272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31989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200" dirty="0" smtClean="0"/>
              <a:t>9.2 – </a:t>
            </a:r>
            <a:r>
              <a:rPr lang="en-GB" sz="4200" dirty="0"/>
              <a:t>Explaining </a:t>
            </a:r>
            <a:r>
              <a:rPr lang="en-GB" sz="4200" dirty="0" smtClean="0"/>
              <a:t>Energy Changes</a:t>
            </a:r>
            <a:endParaRPr lang="en-GB" sz="42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2938" y="1124744"/>
            <a:ext cx="541717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>
              <a:buClr>
                <a:srgbClr val="C00000"/>
              </a:buClr>
              <a:buFont typeface="+mj-lt"/>
              <a:buAutoNum type="arabicPeriod" startAt="2"/>
              <a:tabLst>
                <a:tab pos="723900" algn="l"/>
              </a:tabLst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endothermic decomposition of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ammonia</a:t>
            </a:r>
          </a:p>
          <a:p>
            <a:pPr>
              <a:buClr>
                <a:srgbClr val="C00000"/>
              </a:buClr>
              <a:tabLst>
                <a:tab pos="361950" algn="l"/>
              </a:tabLst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	      H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    2—N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—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H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  <a:sym typeface="Wingdings 3" panose="05040102010807070707" pitchFamily="18" charset="2"/>
              </a:rPr>
              <a:t>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H     </a:t>
            </a:r>
            <a:r>
              <a:rPr lang="en-US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+ 3 H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—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b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	      H</a:t>
            </a:r>
          </a:p>
          <a:p>
            <a:pPr marL="361950">
              <a:buClr>
                <a:srgbClr val="C00000"/>
              </a:buClr>
              <a:tabLst>
                <a:tab pos="361950" algn="l"/>
              </a:tabLst>
            </a:pP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Energy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to break the two moles of bonds:</a:t>
            </a:r>
          </a:p>
          <a:p>
            <a:pPr marL="361950">
              <a:buClr>
                <a:srgbClr val="C00000"/>
              </a:buClr>
              <a:tabLst>
                <a:tab pos="2243138" algn="l"/>
              </a:tabLs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6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X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N — H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	6 X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391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=   2346 kJ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228386" y="3718773"/>
            <a:ext cx="36640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C00000"/>
              </a:buClr>
              <a:buFontTx/>
              <a:buChar char="▲"/>
            </a:pPr>
            <a:r>
              <a:rPr lang="en-US">
                <a:latin typeface="FrutigerLTStd-Light"/>
              </a:rPr>
              <a:t>For the decomposition of ammonia.</a:t>
            </a:r>
            <a:endParaRPr lang="en-GB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85821" y="1124744"/>
            <a:ext cx="3606659" cy="2592288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330654" y="2348880"/>
            <a:ext cx="44114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00"/>
              </a:lnSpc>
            </a:pPr>
            <a:r>
              <a:rPr lang="en-IE" b="1" dirty="0" smtClean="0"/>
              <a:t>__</a:t>
            </a:r>
            <a:br>
              <a:rPr lang="en-IE" b="1" dirty="0" smtClean="0"/>
            </a:br>
            <a:r>
              <a:rPr lang="en-IE" b="1" dirty="0" smtClean="0"/>
              <a:t>__</a:t>
            </a:r>
            <a:br>
              <a:rPr lang="en-IE" b="1" dirty="0" smtClean="0"/>
            </a:br>
            <a:r>
              <a:rPr lang="en-IE" b="1" dirty="0" smtClean="0"/>
              <a:t>__</a:t>
            </a:r>
            <a:endParaRPr lang="en-GB" b="1" dirty="0"/>
          </a:p>
        </p:txBody>
      </p:sp>
      <p:cxnSp>
        <p:nvCxnSpPr>
          <p:cNvPr id="7" name="Straight Connector 6"/>
          <p:cNvCxnSpPr/>
          <p:nvPr/>
        </p:nvCxnSpPr>
        <p:spPr>
          <a:xfrm>
            <a:off x="1115616" y="2636912"/>
            <a:ext cx="0" cy="36004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1115616" y="5085184"/>
            <a:ext cx="44114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600"/>
              </a:lnSpc>
            </a:pPr>
            <a:r>
              <a:rPr lang="en-IE" b="1" smtClean="0"/>
              <a:t>__</a:t>
            </a:r>
            <a:br>
              <a:rPr lang="en-IE" b="1" smtClean="0"/>
            </a:br>
            <a:r>
              <a:rPr lang="en-IE" b="1" smtClean="0"/>
              <a:t>__</a:t>
            </a:r>
            <a:br>
              <a:rPr lang="en-IE" b="1" smtClean="0"/>
            </a:br>
            <a:r>
              <a:rPr lang="en-IE" b="1" smtClean="0"/>
              <a:t>__</a:t>
            </a:r>
            <a:endParaRPr lang="en-GB" b="1"/>
          </a:p>
        </p:txBody>
      </p:sp>
      <p:sp>
        <p:nvSpPr>
          <p:cNvPr id="10" name="Rectangle 9"/>
          <p:cNvSpPr/>
          <p:nvPr/>
        </p:nvSpPr>
        <p:spPr>
          <a:xfrm>
            <a:off x="107504" y="4437112"/>
            <a:ext cx="878497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>
              <a:buClr>
                <a:srgbClr val="C00000"/>
              </a:buClr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Energy out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from the four moles of bonds forming:</a:t>
            </a:r>
          </a:p>
          <a:p>
            <a:pPr marL="361950">
              <a:buClr>
                <a:srgbClr val="C00000"/>
              </a:buClr>
              <a:tabLst>
                <a:tab pos="3675063" algn="l"/>
              </a:tabLs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1 X N      </a:t>
            </a: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	946 kJ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61950">
              <a:buClr>
                <a:srgbClr val="C00000"/>
              </a:buClr>
              <a:tabLst>
                <a:tab pos="2070100" algn="l"/>
                <a:tab pos="3675063" algn="l"/>
              </a:tabLs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3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X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 — H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	3 X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436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  = 	</a:t>
            </a:r>
            <a:r>
              <a:rPr lang="en-US" sz="20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1308 </a:t>
            </a:r>
            <a:r>
              <a:rPr lang="en-US" sz="2000" u="sng" dirty="0">
                <a:latin typeface="Arial" panose="020B0604020202020204" pitchFamily="34" charset="0"/>
                <a:cs typeface="Arial" panose="020B0604020202020204" pitchFamily="34" charset="0"/>
              </a:rPr>
              <a:t>kJ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Total energy out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		</a:t>
            </a:r>
            <a:r>
              <a:rPr lang="en-US" sz="2000" u="sng" dirty="0" smtClean="0">
                <a:latin typeface="Arial" panose="020B0604020202020204" pitchFamily="34" charset="0"/>
                <a:cs typeface="Arial" panose="020B0604020202020204" pitchFamily="34" charset="0"/>
              </a:rPr>
              <a:t>2254 </a:t>
            </a:r>
            <a:r>
              <a:rPr lang="en-US" sz="2000" u="sng" dirty="0">
                <a:latin typeface="Arial" panose="020B0604020202020204" pitchFamily="34" charset="0"/>
                <a:cs typeface="Arial" panose="020B0604020202020204" pitchFamily="34" charset="0"/>
              </a:rPr>
              <a:t>kJ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Energy in 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energy out 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=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2346 kJ 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2254 </a:t>
            </a:r>
            <a:r>
              <a:rPr lang="en-US" sz="2000" b="1" dirty="0" smtClean="0">
                <a:latin typeface="Arial" panose="020B0604020202020204" pitchFamily="34" charset="0"/>
                <a:cs typeface="Arial" panose="020B0604020202020204" pitchFamily="34" charset="0"/>
              </a:rPr>
              <a:t>kJ = +92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kJ</a:t>
            </a:r>
            <a:b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So the reaction takes in 92 kJ of energy, overall. Look at its energy level diagram.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24175" y="2060848"/>
            <a:ext cx="0" cy="36004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>
            <a:hlinkClick r:id="rId4" action="ppaction://hlinksldjump"/>
          </p:cNvPr>
          <p:cNvSpPr txBox="1"/>
          <p:nvPr/>
        </p:nvSpPr>
        <p:spPr>
          <a:xfrm>
            <a:off x="8244408" y="1124744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052517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200" dirty="0" smtClean="0"/>
              <a:t>9.2 – </a:t>
            </a:r>
            <a:r>
              <a:rPr lang="en-GB" sz="4200" dirty="0"/>
              <a:t>Explaining </a:t>
            </a:r>
            <a:r>
              <a:rPr lang="en-GB" sz="4200" dirty="0" smtClean="0"/>
              <a:t>Energy Changes</a:t>
            </a:r>
            <a:endParaRPr lang="en-GB" sz="42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2937" y="1124744"/>
            <a:ext cx="6353279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tabLst>
                <a:tab pos="723900" algn="l"/>
              </a:tabLst>
            </a:pPr>
            <a:r>
              <a:rPr lang="en-US" sz="215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Starting a reaction off</a:t>
            </a:r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  <a:tabLst>
                <a:tab pos="723900" algn="l"/>
              </a:tabLst>
            </a:pPr>
            <a:r>
              <a:rPr lang="en-US" sz="2150" dirty="0">
                <a:latin typeface="Arial" panose="020B0604020202020204" pitchFamily="34" charset="0"/>
                <a:cs typeface="Arial" panose="020B0604020202020204" pitchFamily="34" charset="0"/>
              </a:rPr>
              <a:t>To start a reaction, bonds must be </a:t>
            </a:r>
            <a:r>
              <a:rPr lang="en-US" sz="2150" dirty="0" smtClean="0">
                <a:latin typeface="Arial" panose="020B0604020202020204" pitchFamily="34" charset="0"/>
                <a:cs typeface="Arial" panose="020B0604020202020204" pitchFamily="34" charset="0"/>
              </a:rPr>
              <a:t>broken As </a:t>
            </a:r>
            <a:r>
              <a:rPr lang="en-US" sz="2150" dirty="0">
                <a:latin typeface="Arial" panose="020B0604020202020204" pitchFamily="34" charset="0"/>
                <a:cs typeface="Arial" panose="020B0604020202020204" pitchFamily="34" charset="0"/>
              </a:rPr>
              <a:t>you saw, this needs energy.</a:t>
            </a:r>
          </a:p>
          <a:p>
            <a:pPr marL="723900" indent="-36195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150" dirty="0" smtClean="0">
                <a:latin typeface="Arial" panose="020B0604020202020204" pitchFamily="34" charset="0"/>
                <a:cs typeface="Arial" panose="020B0604020202020204" pitchFamily="34" charset="0"/>
              </a:rPr>
              <a:t>For </a:t>
            </a:r>
            <a:r>
              <a:rPr lang="en-US" sz="2150" dirty="0">
                <a:latin typeface="Arial" panose="020B0604020202020204" pitchFamily="34" charset="0"/>
                <a:cs typeface="Arial" panose="020B0604020202020204" pitchFamily="34" charset="0"/>
              </a:rPr>
              <a:t>some reactions, not much energy is needed. Just mix the </a:t>
            </a:r>
            <a:r>
              <a:rPr lang="en-US" sz="2150" dirty="0" smtClean="0">
                <a:latin typeface="Arial" panose="020B0604020202020204" pitchFamily="34" charset="0"/>
                <a:cs typeface="Arial" panose="020B0604020202020204" pitchFamily="34" charset="0"/>
              </a:rPr>
              <a:t>reactants at </a:t>
            </a:r>
            <a:r>
              <a:rPr lang="en-US" sz="2150" dirty="0">
                <a:latin typeface="Arial" panose="020B0604020202020204" pitchFamily="34" charset="0"/>
                <a:cs typeface="Arial" panose="020B0604020202020204" pitchFamily="34" charset="0"/>
              </a:rPr>
              <a:t>room temperature. (For example, reactions </a:t>
            </a:r>
            <a:r>
              <a:rPr lang="en-US" sz="2150" b="1" dirty="0">
                <a:latin typeface="Arial" panose="020B0604020202020204" pitchFamily="34" charset="0"/>
                <a:cs typeface="Arial" panose="020B0604020202020204" pitchFamily="34" charset="0"/>
              </a:rPr>
              <a:t>B </a:t>
            </a:r>
            <a:r>
              <a:rPr lang="en-US" sz="215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n-US" sz="2150" b="1" dirty="0">
                <a:latin typeface="Arial" panose="020B0604020202020204" pitchFamily="34" charset="0"/>
                <a:cs typeface="Arial" panose="020B0604020202020204" pitchFamily="34" charset="0"/>
              </a:rPr>
              <a:t>C </a:t>
            </a:r>
            <a:r>
              <a:rPr lang="en-US" sz="2150" dirty="0">
                <a:latin typeface="Arial" panose="020B0604020202020204" pitchFamily="34" charset="0"/>
                <a:cs typeface="Arial" panose="020B0604020202020204" pitchFamily="34" charset="0"/>
              </a:rPr>
              <a:t>on page 114.)</a:t>
            </a:r>
          </a:p>
          <a:p>
            <a:pPr marL="723900" indent="-36195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150" dirty="0" smtClean="0">
                <a:latin typeface="Arial" panose="020B0604020202020204" pitchFamily="34" charset="0"/>
                <a:cs typeface="Arial" panose="020B0604020202020204" pitchFamily="34" charset="0"/>
              </a:rPr>
              <a:t>Some </a:t>
            </a:r>
            <a:r>
              <a:rPr lang="en-US" sz="2150" dirty="0">
                <a:latin typeface="Arial" panose="020B0604020202020204" pitchFamily="34" charset="0"/>
                <a:cs typeface="Arial" panose="020B0604020202020204" pitchFamily="34" charset="0"/>
              </a:rPr>
              <a:t>exothermic reactions need heat from a Bunsen burner just </a:t>
            </a:r>
            <a:r>
              <a:rPr lang="en-US" sz="2150" dirty="0" smtClean="0">
                <a:latin typeface="Arial" panose="020B0604020202020204" pitchFamily="34" charset="0"/>
                <a:cs typeface="Arial" panose="020B0604020202020204" pitchFamily="34" charset="0"/>
              </a:rPr>
              <a:t>to start </a:t>
            </a:r>
            <a:r>
              <a:rPr lang="en-US" sz="2150" dirty="0">
                <a:latin typeface="Arial" panose="020B0604020202020204" pitchFamily="34" charset="0"/>
                <a:cs typeface="Arial" panose="020B0604020202020204" pitchFamily="34" charset="0"/>
              </a:rPr>
              <a:t>bonds breaking. Then the energy given out by the reaction </a:t>
            </a:r>
            <a:r>
              <a:rPr lang="en-US" sz="2150" dirty="0" smtClean="0">
                <a:latin typeface="Arial" panose="020B0604020202020204" pitchFamily="34" charset="0"/>
                <a:cs typeface="Arial" panose="020B0604020202020204" pitchFamily="34" charset="0"/>
              </a:rPr>
              <a:t>breaks further </a:t>
            </a:r>
            <a:r>
              <a:rPr lang="en-US" sz="2150" dirty="0">
                <a:latin typeface="Arial" panose="020B0604020202020204" pitchFamily="34" charset="0"/>
                <a:cs typeface="Arial" panose="020B0604020202020204" pitchFamily="34" charset="0"/>
              </a:rPr>
              <a:t>bonds. </a:t>
            </a:r>
            <a:r>
              <a:rPr lang="en-US" sz="2150" dirty="0" smtClean="0">
                <a:latin typeface="Arial" panose="020B0604020202020204" pitchFamily="34" charset="0"/>
                <a:cs typeface="Arial" panose="020B0604020202020204" pitchFamily="34" charset="0"/>
              </a:rPr>
              <a:t>(E.g., </a:t>
            </a:r>
            <a:r>
              <a:rPr lang="en-US" sz="2150" dirty="0">
                <a:latin typeface="Arial" panose="020B0604020202020204" pitchFamily="34" charset="0"/>
                <a:cs typeface="Arial" panose="020B0604020202020204" pitchFamily="34" charset="0"/>
              </a:rPr>
              <a:t>reaction </a:t>
            </a:r>
            <a:r>
              <a:rPr lang="en-US" sz="2150" b="1" dirty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150" dirty="0">
                <a:latin typeface="Arial" panose="020B0604020202020204" pitchFamily="34" charset="0"/>
                <a:cs typeface="Arial" panose="020B0604020202020204" pitchFamily="34" charset="0"/>
              </a:rPr>
              <a:t>on page 114.)</a:t>
            </a:r>
          </a:p>
          <a:p>
            <a:pPr marL="723900" indent="-36195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150" dirty="0" smtClean="0">
                <a:latin typeface="Arial" panose="020B0604020202020204" pitchFamily="34" charset="0"/>
                <a:cs typeface="Arial" panose="020B0604020202020204" pitchFamily="34" charset="0"/>
              </a:rPr>
              <a:t>But </a:t>
            </a:r>
            <a:r>
              <a:rPr lang="en-US" sz="2150" dirty="0">
                <a:latin typeface="Arial" panose="020B0604020202020204" pitchFamily="34" charset="0"/>
                <a:cs typeface="Arial" panose="020B0604020202020204" pitchFamily="34" charset="0"/>
              </a:rPr>
              <a:t>for endothermic reactions like the decomposition of </a:t>
            </a:r>
            <a:r>
              <a:rPr lang="en-US" sz="2150" dirty="0" smtClean="0">
                <a:latin typeface="Arial" panose="020B0604020202020204" pitchFamily="34" charset="0"/>
                <a:cs typeface="Arial" panose="020B0604020202020204" pitchFamily="34" charset="0"/>
              </a:rPr>
              <a:t>calcium carbonate </a:t>
            </a:r>
            <a:r>
              <a:rPr lang="en-US" sz="2150" dirty="0">
                <a:latin typeface="Arial" panose="020B0604020202020204" pitchFamily="34" charset="0"/>
                <a:cs typeface="Arial" panose="020B0604020202020204" pitchFamily="34" charset="0"/>
              </a:rPr>
              <a:t>(reaction </a:t>
            </a:r>
            <a:r>
              <a:rPr lang="en-US" sz="2150" b="1" dirty="0">
                <a:latin typeface="Arial" panose="020B0604020202020204" pitchFamily="34" charset="0"/>
                <a:cs typeface="Arial" panose="020B0604020202020204" pitchFamily="34" charset="0"/>
              </a:rPr>
              <a:t>F </a:t>
            </a:r>
            <a:r>
              <a:rPr lang="en-US" sz="2150" dirty="0">
                <a:latin typeface="Arial" panose="020B0604020202020204" pitchFamily="34" charset="0"/>
                <a:cs typeface="Arial" panose="020B0604020202020204" pitchFamily="34" charset="0"/>
              </a:rPr>
              <a:t>on page 115), you must continue heating </a:t>
            </a:r>
            <a:r>
              <a:rPr lang="en-US" sz="2150" dirty="0" smtClean="0">
                <a:latin typeface="Arial" panose="020B0604020202020204" pitchFamily="34" charset="0"/>
                <a:cs typeface="Arial" panose="020B0604020202020204" pitchFamily="34" charset="0"/>
              </a:rPr>
              <a:t>until the </a:t>
            </a:r>
            <a:r>
              <a:rPr lang="en-US" sz="2150" dirty="0">
                <a:latin typeface="Arial" panose="020B0604020202020204" pitchFamily="34" charset="0"/>
                <a:cs typeface="Arial" panose="020B0604020202020204" pitchFamily="34" charset="0"/>
              </a:rPr>
              <a:t>reaction is complete.</a:t>
            </a:r>
          </a:p>
        </p:txBody>
      </p:sp>
      <p:sp>
        <p:nvSpPr>
          <p:cNvPr id="4" name="Rectangle 3"/>
          <p:cNvSpPr/>
          <p:nvPr/>
        </p:nvSpPr>
        <p:spPr>
          <a:xfrm>
            <a:off x="6516216" y="4581128"/>
            <a:ext cx="237626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sz="2000">
                <a:latin typeface="FrutigerLTStd-Light"/>
              </a:rPr>
              <a:t>One way to get those bonds breaking!</a:t>
            </a:r>
            <a:endParaRPr lang="en-GB" sz="200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16"/>
          <a:stretch/>
        </p:blipFill>
        <p:spPr>
          <a:xfrm>
            <a:off x="6516216" y="1124744"/>
            <a:ext cx="2372452" cy="3374485"/>
          </a:xfrm>
          <a:prstGeom prst="rect">
            <a:avLst/>
          </a:prstGeom>
        </p:spPr>
      </p:pic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244408" y="5877272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1784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200" dirty="0"/>
              <a:t>9.2 – Explaining Energy Changes</a:t>
            </a:r>
            <a:endParaRPr lang="en-GB" sz="42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5899"/>
            <a:ext cx="8699936" cy="550920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3200" dirty="0" smtClean="0"/>
              <a:t>Two </a:t>
            </a:r>
            <a:r>
              <a:rPr lang="en-US" sz="3200" dirty="0"/>
              <a:t>steps must take place, to go from reactants to </a:t>
            </a:r>
            <a:r>
              <a:rPr lang="en-US" sz="3200" dirty="0" smtClean="0"/>
              <a:t>products. What </a:t>
            </a:r>
            <a:r>
              <a:rPr lang="en-US" sz="3200" dirty="0"/>
              <a:t>are they?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3200" dirty="0" smtClean="0"/>
              <a:t>Some </a:t>
            </a:r>
            <a:r>
              <a:rPr lang="en-US" sz="3200" dirty="0"/>
              <a:t>reactions are endothermic. Explain why, using </a:t>
            </a:r>
            <a:r>
              <a:rPr lang="en-US" sz="3200" dirty="0" smtClean="0"/>
              <a:t>the ideas </a:t>
            </a:r>
            <a:r>
              <a:rPr lang="en-US" sz="3200" dirty="0"/>
              <a:t>of bond breaking and bond making.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3200" dirty="0" smtClean="0"/>
              <a:t>Hydrogen </a:t>
            </a:r>
            <a:r>
              <a:rPr lang="en-US" sz="3200" dirty="0"/>
              <a:t>reacts with oxygen. Draw the equation </a:t>
            </a:r>
            <a:r>
              <a:rPr lang="en-US" sz="3200" dirty="0" smtClean="0"/>
              <a:t>for the </a:t>
            </a:r>
            <a:r>
              <a:rPr lang="en-US" sz="3200" dirty="0"/>
              <a:t>reaction as above, with lines to show the bonds.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3200" dirty="0" smtClean="0"/>
              <a:t>Now </a:t>
            </a:r>
            <a:r>
              <a:rPr lang="en-US" sz="3200" dirty="0"/>
              <a:t>see if you can calculate the energy change for </a:t>
            </a:r>
            <a:r>
              <a:rPr lang="en-US" sz="3200" dirty="0" smtClean="0"/>
              <a:t>the reaction </a:t>
            </a:r>
            <a:r>
              <a:rPr lang="en-US" sz="3200" dirty="0"/>
              <a:t>in 3, using the bond energy table on page 116.</a:t>
            </a: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244408" y="3174067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 rot="1078849">
            <a:off x="8453916" y="94633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172400" y="4614227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656307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9.3 – Energy From Fuels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05267" cy="19236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700" b="1" dirty="0">
                <a:solidFill>
                  <a:srgbClr val="C00000"/>
                </a:solidFill>
              </a:rPr>
              <a:t>What is a fuel?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00" b="1" dirty="0"/>
              <a:t>A fuel is any substance we use to provide </a:t>
            </a:r>
            <a:r>
              <a:rPr lang="en-US" sz="1700" b="1" dirty="0" smtClean="0"/>
              <a:t>energy. </a:t>
            </a:r>
            <a:r>
              <a:rPr lang="en-US" sz="1700" dirty="0" smtClean="0"/>
              <a:t>We </a:t>
            </a:r>
            <a:r>
              <a:rPr lang="en-US" sz="1700" dirty="0"/>
              <a:t>convert the chemical energy in the fuel into another form of </a:t>
            </a:r>
            <a:r>
              <a:rPr lang="en-US" sz="1700" dirty="0" smtClean="0"/>
              <a:t>energy. We </a:t>
            </a:r>
            <a:r>
              <a:rPr lang="en-US" sz="1700" dirty="0"/>
              <a:t>burn most fuels, to obtain their energy in the form of heat.</a:t>
            </a:r>
          </a:p>
          <a:p>
            <a:pPr>
              <a:buClr>
                <a:srgbClr val="0070C0"/>
              </a:buClr>
            </a:pPr>
            <a:r>
              <a:rPr lang="en-US" sz="1700" b="1" dirty="0">
                <a:solidFill>
                  <a:srgbClr val="C00000"/>
                </a:solidFill>
              </a:rPr>
              <a:t>The fossil fuels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00" dirty="0"/>
              <a:t>The fossil fuels 2 coal, petroleum (oil), and natural gas (methane) </a:t>
            </a:r>
            <a:r>
              <a:rPr lang="en-US" sz="1700" dirty="0" smtClean="0"/>
              <a:t>2 are </a:t>
            </a:r>
            <a:r>
              <a:rPr lang="en-US" sz="1700" dirty="0"/>
              <a:t>the main fuels used around the world. We burn them to release heat.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79512" y="4941168"/>
            <a:ext cx="288044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We burn fossil fuels in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power stations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to heat water to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make steam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. A jet of steam drives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the turbines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that generate electricity.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162920" y="4915034"/>
            <a:ext cx="299325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We burn them in factories to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heat furnaces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and in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homes for cooking and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heating. (Kerosene,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from petroleum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, is also used in lamps.)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6156176" y="4869160"/>
            <a:ext cx="266429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Petrol and diesel (from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petroleum) are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burned in engines, to give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the hot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gas that moves the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pistons. These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then make the wheels turn.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87" t="10841" b="42049"/>
          <a:stretch/>
        </p:blipFill>
        <p:spPr>
          <a:xfrm>
            <a:off x="259220" y="3014787"/>
            <a:ext cx="2800737" cy="185437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2" t="13627" r="7831" b="23902"/>
          <a:stretch/>
        </p:blipFill>
        <p:spPr>
          <a:xfrm>
            <a:off x="3306937" y="3014788"/>
            <a:ext cx="2633215" cy="185437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95" b="10641"/>
          <a:stretch/>
        </p:blipFill>
        <p:spPr>
          <a:xfrm>
            <a:off x="6156176" y="3068960"/>
            <a:ext cx="2664296" cy="1800200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79512" y="6023029"/>
            <a:ext cx="86409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NewAsterLTStd"/>
              </a:rPr>
              <a:t>The world uses up enormous quantities of the fossil fuels. </a:t>
            </a:r>
            <a:r>
              <a:rPr lang="en-US" smtClean="0">
                <a:latin typeface="NewAsterLTStd"/>
              </a:rPr>
              <a:t>E.g.,</a:t>
            </a:r>
            <a:r>
              <a:rPr lang="en-US" dirty="0" smtClean="0">
                <a:latin typeface="NewAsterLTStd"/>
              </a:rPr>
              <a:t> </a:t>
            </a:r>
            <a:r>
              <a:rPr lang="en-US" smtClean="0">
                <a:latin typeface="NewAsterLTStd"/>
              </a:rPr>
              <a:t>nearly </a:t>
            </a:r>
            <a:r>
              <a:rPr lang="en-US" dirty="0">
                <a:latin typeface="NewAsterLTStd"/>
              </a:rPr>
              <a:t>12 </a:t>
            </a:r>
            <a:r>
              <a:rPr lang="en-US">
                <a:latin typeface="NewAsterLTStd"/>
              </a:rPr>
              <a:t>million </a:t>
            </a:r>
            <a:r>
              <a:rPr lang="en-US" smtClean="0">
                <a:latin typeface="NewAsterLTStd"/>
              </a:rPr>
              <a:t>tons </a:t>
            </a:r>
            <a:r>
              <a:rPr lang="en-US" dirty="0">
                <a:latin typeface="NewAsterLTStd"/>
              </a:rPr>
              <a:t>of petroleum </a:t>
            </a:r>
            <a:r>
              <a:rPr lang="en-US" i="1" dirty="0">
                <a:latin typeface="NewAsterLTStd-It"/>
              </a:rPr>
              <a:t>every day</a:t>
            </a:r>
            <a:r>
              <a:rPr lang="en-US" dirty="0">
                <a:latin typeface="NewAsterLTStd"/>
              </a:rPr>
              <a:t>!</a:t>
            </a:r>
            <a:endParaRPr lang="en-GB"/>
          </a:p>
        </p:txBody>
      </p:sp>
      <p:sp>
        <p:nvSpPr>
          <p:cNvPr id="12" name="TextBox 11">
            <a:hlinkClick r:id="rId6" action="ppaction://hlinksldjump"/>
          </p:cNvPr>
          <p:cNvSpPr txBox="1"/>
          <p:nvPr/>
        </p:nvSpPr>
        <p:spPr>
          <a:xfrm>
            <a:off x="8316416" y="1085835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740138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9.3 – Energy From Fuels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5760641" cy="55861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700" b="1" dirty="0" smtClean="0">
                <a:solidFill>
                  <a:srgbClr val="C00000"/>
                </a:solidFill>
              </a:rPr>
              <a:t>So </a:t>
            </a:r>
            <a:r>
              <a:rPr lang="en-US" sz="1700" b="1" dirty="0">
                <a:solidFill>
                  <a:srgbClr val="C00000"/>
                </a:solidFill>
              </a:rPr>
              <a:t>what makes a good fuel?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00" dirty="0"/>
              <a:t>These are the main questions to ask about a fuel:</a:t>
            </a:r>
          </a:p>
          <a:p>
            <a:pPr marL="620713" indent="-252413">
              <a:buClr>
                <a:srgbClr val="0070C0"/>
              </a:buClr>
              <a:buFont typeface="Wingdings" panose="05000000000000000000" pitchFamily="2" charset="2"/>
              <a:buChar char="§"/>
              <a:tabLst>
                <a:tab pos="723900" algn="l"/>
              </a:tabLst>
            </a:pPr>
            <a:r>
              <a:rPr lang="en-US" sz="1700" dirty="0" smtClean="0"/>
              <a:t>How </a:t>
            </a:r>
            <a:r>
              <a:rPr lang="en-US" sz="1700" dirty="0"/>
              <a:t>much heat does it give out? We want as much heat as </a:t>
            </a:r>
            <a:r>
              <a:rPr lang="en-US" sz="1700" dirty="0" smtClean="0"/>
              <a:t>possible, per ton </a:t>
            </a:r>
            <a:r>
              <a:rPr lang="en-US" sz="1700" dirty="0"/>
              <a:t>of fuel.</a:t>
            </a:r>
          </a:p>
          <a:p>
            <a:pPr marL="620713" indent="-252413">
              <a:buClr>
                <a:srgbClr val="0070C0"/>
              </a:buClr>
              <a:buFont typeface="Wingdings" panose="05000000000000000000" pitchFamily="2" charset="2"/>
              <a:buChar char="§"/>
              <a:tabLst>
                <a:tab pos="723900" algn="l"/>
              </a:tabLst>
            </a:pPr>
            <a:r>
              <a:rPr lang="en-US" sz="1700" dirty="0" smtClean="0"/>
              <a:t>Does </a:t>
            </a:r>
            <a:r>
              <a:rPr lang="en-US" sz="1700" dirty="0"/>
              <a:t>it cause pollution? If it causes a lot of pollution, we may </a:t>
            </a:r>
            <a:r>
              <a:rPr lang="en-US" sz="1700" dirty="0" smtClean="0"/>
              <a:t>be better </a:t>
            </a:r>
            <a:r>
              <a:rPr lang="en-US" sz="1700" dirty="0"/>
              <a:t>off without it!</a:t>
            </a:r>
          </a:p>
          <a:p>
            <a:pPr marL="620713" indent="-252413">
              <a:buClr>
                <a:srgbClr val="0070C0"/>
              </a:buClr>
              <a:buFont typeface="Wingdings" panose="05000000000000000000" pitchFamily="2" charset="2"/>
              <a:buChar char="§"/>
              <a:tabLst>
                <a:tab pos="723900" algn="l"/>
              </a:tabLst>
            </a:pPr>
            <a:r>
              <a:rPr lang="en-US" sz="1700" dirty="0" smtClean="0"/>
              <a:t>Is </a:t>
            </a:r>
            <a:r>
              <a:rPr lang="en-US" sz="1700" dirty="0"/>
              <a:t>it easily available? We need a steady and reliable supply.</a:t>
            </a:r>
          </a:p>
          <a:p>
            <a:pPr marL="620713" indent="-252413">
              <a:buClr>
                <a:srgbClr val="0070C0"/>
              </a:buClr>
              <a:buFont typeface="Wingdings" panose="05000000000000000000" pitchFamily="2" charset="2"/>
              <a:buChar char="§"/>
              <a:tabLst>
                <a:tab pos="723900" algn="l"/>
              </a:tabLst>
            </a:pPr>
            <a:r>
              <a:rPr lang="en-US" sz="1700" dirty="0" smtClean="0"/>
              <a:t>Is </a:t>
            </a:r>
            <a:r>
              <a:rPr lang="en-US" sz="1700" dirty="0"/>
              <a:t>it easy and safe to store and transport? Most fuels catch fire </a:t>
            </a:r>
            <a:r>
              <a:rPr lang="en-US" sz="1700" dirty="0" smtClean="0"/>
              <a:t>quite easily</a:t>
            </a:r>
            <a:r>
              <a:rPr lang="en-US" sz="1700" dirty="0"/>
              <a:t>, so safety is always an issue.</a:t>
            </a:r>
          </a:p>
          <a:p>
            <a:pPr marL="620713" indent="-252413">
              <a:buClr>
                <a:srgbClr val="0070C0"/>
              </a:buClr>
              <a:buFont typeface="Wingdings" panose="05000000000000000000" pitchFamily="2" charset="2"/>
              <a:buChar char="§"/>
              <a:tabLst>
                <a:tab pos="723900" algn="l"/>
              </a:tabLst>
            </a:pPr>
            <a:r>
              <a:rPr lang="en-US" sz="1700" dirty="0" smtClean="0"/>
              <a:t>How </a:t>
            </a:r>
            <a:r>
              <a:rPr lang="en-US" sz="1700" dirty="0"/>
              <a:t>much does it cost? The cheaper the better.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00" dirty="0"/>
              <a:t>The fossil fuels give out a lot of heat. But they cause pollution, with </a:t>
            </a:r>
            <a:r>
              <a:rPr lang="en-US" sz="1700" dirty="0" smtClean="0"/>
              <a:t>coal the </a:t>
            </a:r>
            <a:r>
              <a:rPr lang="en-US" sz="1700" dirty="0"/>
              <a:t>worst culprit. The pollutants include carbon dioxide, which is </a:t>
            </a:r>
            <a:r>
              <a:rPr lang="en-US" sz="1700" dirty="0" smtClean="0"/>
              <a:t>linked to </a:t>
            </a:r>
            <a:r>
              <a:rPr lang="en-US" sz="1700" dirty="0"/>
              <a:t>global warming, and other gases that cause acid rain. (See page 214.)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700" dirty="0"/>
              <a:t>What about availability? We are using up the fossil fuels fast. </a:t>
            </a:r>
            <a:r>
              <a:rPr lang="en-US" sz="1700" dirty="0" smtClean="0"/>
              <a:t>Some experts </a:t>
            </a:r>
            <a:r>
              <a:rPr lang="en-US" sz="1700" dirty="0"/>
              <a:t>say we could run out of petroleum and gas within 50 years. </a:t>
            </a:r>
            <a:r>
              <a:rPr lang="en-US" sz="1700" dirty="0" smtClean="0"/>
              <a:t>But there </a:t>
            </a:r>
            <a:r>
              <a:rPr lang="en-US" sz="1700" dirty="0"/>
              <a:t>is probably enough coal to last several hundred years.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940152" y="4509120"/>
            <a:ext cx="29523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dirty="0">
                <a:latin typeface="FrutigerLTStd-Light"/>
              </a:rPr>
              <a:t>The burning of fuel is an </a:t>
            </a:r>
            <a:r>
              <a:rPr lang="en-US" dirty="0" smtClean="0">
                <a:latin typeface="FrutigerLTStd-Light"/>
              </a:rPr>
              <a:t>exothermic reaction</a:t>
            </a:r>
            <a:r>
              <a:rPr lang="en-US" dirty="0">
                <a:latin typeface="FrutigerLTStd-Light"/>
              </a:rPr>
              <a:t>. The more heat given out </a:t>
            </a:r>
            <a:r>
              <a:rPr lang="en-US" dirty="0" smtClean="0">
                <a:latin typeface="FrutigerLTStd-Light"/>
              </a:rPr>
              <a:t>the better </a:t>
            </a:r>
            <a:r>
              <a:rPr lang="en-US" dirty="0" smtClean="0">
                <a:latin typeface="MathematicalPi-One"/>
              </a:rPr>
              <a:t>- </a:t>
            </a:r>
            <a:r>
              <a:rPr lang="en-US" dirty="0">
                <a:latin typeface="FrutigerLTStd-Light"/>
              </a:rPr>
              <a:t>as long as the fuel is safe to use.</a:t>
            </a:r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12551" y="1158872"/>
            <a:ext cx="3179929" cy="3385087"/>
          </a:xfrm>
          <a:prstGeom prst="rect">
            <a:avLst/>
          </a:prstGeom>
        </p:spPr>
      </p:pic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316416" y="1085835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72191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9.3 – Energy From Fuels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5760641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 smtClean="0">
                <a:solidFill>
                  <a:srgbClr val="C00000"/>
                </a:solidFill>
              </a:rPr>
              <a:t>Two </a:t>
            </a:r>
            <a:r>
              <a:rPr lang="en-US" sz="2000" b="1" dirty="0">
                <a:solidFill>
                  <a:srgbClr val="C00000"/>
                </a:solidFill>
              </a:rPr>
              <a:t>fuels growing in importance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Because of fears about global warming, and dwindling supplies </a:t>
            </a:r>
            <a:r>
              <a:rPr lang="en-US" sz="2000" dirty="0" smtClean="0"/>
              <a:t>of petroleum </a:t>
            </a:r>
            <a:r>
              <a:rPr lang="en-US" sz="2000" dirty="0"/>
              <a:t>and gas, there is a push to use new fuels. Like these </a:t>
            </a:r>
            <a:r>
              <a:rPr lang="en-US" sz="2000" dirty="0" smtClean="0"/>
              <a:t>two:</a:t>
            </a:r>
          </a:p>
          <a:p>
            <a:pPr marL="723900" indent="-355600">
              <a:buClr>
                <a:srgbClr val="0070C0"/>
              </a:buClr>
              <a:buFont typeface="+mj-lt"/>
              <a:buAutoNum type="arabicPeriod"/>
            </a:pPr>
            <a:r>
              <a:rPr lang="en-US" sz="2000" b="1" dirty="0" smtClean="0"/>
              <a:t>Ethanol   </a:t>
            </a:r>
            <a:r>
              <a:rPr lang="en-US" sz="2000" dirty="0" smtClean="0"/>
              <a:t>This </a:t>
            </a:r>
            <a:r>
              <a:rPr lang="en-US" sz="2000" dirty="0"/>
              <a:t>is an alcohol, with the formula C</a:t>
            </a:r>
            <a:r>
              <a:rPr lang="en-US" sz="2000" baseline="-25000" dirty="0"/>
              <a:t>2</a:t>
            </a:r>
            <a:r>
              <a:rPr lang="en-US" sz="2000" dirty="0"/>
              <a:t>H</a:t>
            </a:r>
            <a:r>
              <a:rPr lang="en-US" sz="2000" baseline="-25000" dirty="0"/>
              <a:t>5</a:t>
            </a:r>
            <a:r>
              <a:rPr lang="en-US" sz="2000" dirty="0"/>
              <a:t>OH. It can be </a:t>
            </a:r>
            <a:r>
              <a:rPr lang="en-US" sz="2000" dirty="0" smtClean="0"/>
              <a:t>made from </a:t>
            </a:r>
            <a:r>
              <a:rPr lang="en-US" sz="2000" dirty="0"/>
              <a:t>any plant material. For example, it is made from sugar cane </a:t>
            </a:r>
            <a:r>
              <a:rPr lang="en-US" sz="2000" dirty="0" smtClean="0"/>
              <a:t>in Brazil</a:t>
            </a:r>
            <a:r>
              <a:rPr lang="en-US" sz="2000" dirty="0"/>
              <a:t>, and from corn (maize) in the USA. It is used in car engines, on </a:t>
            </a:r>
            <a:r>
              <a:rPr lang="en-US" sz="2000" dirty="0" smtClean="0"/>
              <a:t>its own </a:t>
            </a:r>
            <a:r>
              <a:rPr lang="en-US" sz="2000" dirty="0"/>
              <a:t>or mixed with petrol. See pages 256 </a:t>
            </a:r>
            <a:r>
              <a:rPr lang="en-US" sz="2000" dirty="0" smtClean="0"/>
              <a:t>- </a:t>
            </a:r>
            <a:r>
              <a:rPr lang="en-US" sz="2000" dirty="0"/>
              <a:t>257 for more.</a:t>
            </a:r>
          </a:p>
          <a:p>
            <a:pPr marL="723900" indent="-355600">
              <a:buClr>
                <a:srgbClr val="0070C0"/>
              </a:buClr>
              <a:buFont typeface="+mj-lt"/>
              <a:buAutoNum type="arabicPeriod"/>
            </a:pPr>
            <a:r>
              <a:rPr lang="en-US" sz="2000" b="1" dirty="0"/>
              <a:t>Hydrogen </a:t>
            </a:r>
            <a:r>
              <a:rPr lang="en-US" sz="2000" b="1" dirty="0" smtClean="0"/>
              <a:t>  </a:t>
            </a:r>
            <a:r>
              <a:rPr lang="en-US" sz="2000" dirty="0" smtClean="0"/>
              <a:t>This </a:t>
            </a:r>
            <a:r>
              <a:rPr lang="en-US" sz="2000" dirty="0"/>
              <a:t>gas burns explosively in oxygen, giving out a lot </a:t>
            </a:r>
            <a:r>
              <a:rPr lang="en-US" sz="2000" dirty="0" smtClean="0"/>
              <a:t>of energy - </a:t>
            </a:r>
            <a:r>
              <a:rPr lang="en-US" sz="2000" dirty="0"/>
              <a:t>so it is used to fuel space rockets. It is also used in fuel </a:t>
            </a:r>
            <a:r>
              <a:rPr lang="en-US" sz="2000" dirty="0" smtClean="0"/>
              <a:t>cells (without </a:t>
            </a:r>
            <a:r>
              <a:rPr lang="en-US" sz="2000" dirty="0"/>
              <a:t>burning) to give energy in the form of electricity. See page </a:t>
            </a:r>
            <a:r>
              <a:rPr lang="en-US" sz="2000" dirty="0" smtClean="0"/>
              <a:t>121 for </a:t>
            </a:r>
            <a:r>
              <a:rPr lang="en-US" sz="2000" dirty="0"/>
              <a:t>more.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940152" y="4365104"/>
            <a:ext cx="29523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dirty="0">
                <a:latin typeface="FrutigerLTStd-Light"/>
              </a:rPr>
              <a:t>Filling up with a mixture of </a:t>
            </a:r>
            <a:r>
              <a:rPr lang="en-US" dirty="0" smtClean="0">
                <a:latin typeface="FrutigerLTStd-Light"/>
              </a:rPr>
              <a:t>85% ethanol</a:t>
            </a:r>
            <a:r>
              <a:rPr lang="en-US" dirty="0">
                <a:latin typeface="FrutigerLTStd-Light"/>
              </a:rPr>
              <a:t>, 15% gasoline.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139953"/>
            <a:ext cx="2952328" cy="3157360"/>
          </a:xfrm>
          <a:prstGeom prst="rect">
            <a:avLst/>
          </a:prstGeom>
        </p:spPr>
      </p:pic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316416" y="5877272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643386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9.3 – Energy From Fuels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129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 smtClean="0">
                <a:solidFill>
                  <a:srgbClr val="C00000"/>
                </a:solidFill>
              </a:rPr>
              <a:t>Different </a:t>
            </a:r>
            <a:r>
              <a:rPr lang="en-US" sz="2000" b="1" dirty="0">
                <a:solidFill>
                  <a:srgbClr val="C00000"/>
                </a:solidFill>
              </a:rPr>
              <a:t>amounts of heat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Some fuels give out a lot more heat than others. Compare these: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1863386"/>
              </p:ext>
            </p:extLst>
          </p:nvPr>
        </p:nvGraphicFramePr>
        <p:xfrm>
          <a:off x="179510" y="1893604"/>
          <a:ext cx="8712969" cy="4206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10"/>
                <a:gridCol w="4608512"/>
                <a:gridCol w="2232247"/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en-GB" sz="2800" b="0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Fuel</a:t>
                      </a:r>
                      <a:endParaRPr lang="en-GB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2800" b="0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Equation for burning in oxygen</a:t>
                      </a:r>
                      <a:endParaRPr lang="en-GB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2800" b="0" i="0" u="none" strike="noStrike" kern="1200" baseline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Heat given out per gram of fuel / kJ</a:t>
                      </a:r>
                      <a:endParaRPr lang="en-GB" sz="280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51300">
                <a:tc>
                  <a:txBody>
                    <a:bodyPr/>
                    <a:lstStyle/>
                    <a:p>
                      <a:r>
                        <a:rPr kumimoji="0" lang="en-GB" sz="2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natural gas (methane)</a:t>
                      </a:r>
                      <a:endParaRPr lang="en-GB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CH</a:t>
                      </a:r>
                      <a:r>
                        <a:rPr kumimoji="0" lang="en-GB" sz="28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  <a:r>
                        <a:rPr kumimoji="0" lang="en-GB" sz="2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sz="2800" b="0" i="1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</a:t>
                      </a:r>
                      <a:r>
                        <a:rPr kumimoji="0" lang="en-GB" sz="2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+ 2O</a:t>
                      </a:r>
                      <a:r>
                        <a:rPr kumimoji="0" lang="en-GB" sz="28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sz="2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sz="2800" b="0" i="1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</a:t>
                      </a:r>
                      <a:r>
                        <a:rPr kumimoji="0" lang="en-GB" sz="2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</a:t>
                      </a:r>
                      <a:r>
                        <a:rPr kumimoji="0" lang="pt-BR" sz="2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  <a:t> </a:t>
                      </a:r>
                      <a:r>
                        <a:rPr kumimoji="0" lang="en-GB" sz="2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</a:t>
                      </a:r>
                      <a:r>
                        <a:rPr kumimoji="0" lang="en-GB" sz="28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sz="2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sz="2800" b="0" i="1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</a:t>
                      </a:r>
                      <a:r>
                        <a:rPr kumimoji="0" lang="en-GB" sz="2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+ 2H</a:t>
                      </a:r>
                      <a:r>
                        <a:rPr kumimoji="0" lang="en-GB" sz="28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GB" sz="2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 (</a:t>
                      </a:r>
                      <a:r>
                        <a:rPr kumimoji="0" lang="en-GB" sz="2800" b="0" i="1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</a:t>
                      </a:r>
                      <a:r>
                        <a:rPr kumimoji="0" lang="en-GB" sz="2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endParaRPr lang="en-GB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2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-55</a:t>
                      </a:r>
                      <a:endParaRPr lang="en-GB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kumimoji="0" lang="en-GB" sz="2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ethanol</a:t>
                      </a:r>
                      <a:endParaRPr lang="en-GB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pt-BR" sz="2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</a:t>
                      </a:r>
                      <a:r>
                        <a:rPr kumimoji="0" lang="pt-BR" sz="28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pt-BR" sz="2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</a:t>
                      </a:r>
                      <a:r>
                        <a:rPr kumimoji="0" lang="pt-BR" sz="28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  <a:r>
                        <a:rPr kumimoji="0" lang="pt-BR" sz="2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OH (</a:t>
                      </a:r>
                      <a:r>
                        <a:rPr kumimoji="0" lang="pt-BR" sz="2800" b="0" i="1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 </a:t>
                      </a:r>
                      <a:r>
                        <a:rPr kumimoji="0" lang="pt-BR" sz="2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+ 3O</a:t>
                      </a:r>
                      <a:r>
                        <a:rPr kumimoji="0" lang="pt-BR" sz="28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pt-BR" sz="2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pt-BR" sz="2800" b="0" i="1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</a:t>
                      </a:r>
                      <a:r>
                        <a:rPr kumimoji="0" lang="pt-BR" sz="2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</a:t>
                      </a:r>
                      <a:r>
                        <a:rPr kumimoji="0" lang="pt-BR" sz="2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  <a:t> 2</a:t>
                      </a:r>
                      <a:r>
                        <a:rPr kumimoji="0" lang="pt-BR" sz="2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</a:t>
                      </a:r>
                      <a:r>
                        <a:rPr kumimoji="0" lang="pt-BR" sz="28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pt-BR" sz="2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pt-BR" sz="2800" b="0" i="1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</a:t>
                      </a:r>
                      <a:r>
                        <a:rPr kumimoji="0" lang="pt-BR" sz="2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+ 3H</a:t>
                      </a:r>
                      <a:r>
                        <a:rPr kumimoji="0" lang="pt-BR" sz="28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pt-BR" sz="2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 (</a:t>
                      </a:r>
                      <a:r>
                        <a:rPr kumimoji="0" lang="pt-BR" sz="2800" b="0" i="1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</a:t>
                      </a:r>
                      <a:r>
                        <a:rPr kumimoji="0" lang="pt-BR" sz="2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endParaRPr lang="en-GB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-86</a:t>
                      </a:r>
                      <a:endParaRPr lang="en-GB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43416">
                <a:tc>
                  <a:txBody>
                    <a:bodyPr/>
                    <a:lstStyle/>
                    <a:p>
                      <a:r>
                        <a:rPr kumimoji="0" lang="en-GB" sz="2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hydrogen</a:t>
                      </a:r>
                      <a:endParaRPr lang="en-GB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pt-BR" sz="2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2H</a:t>
                      </a:r>
                      <a:r>
                        <a:rPr kumimoji="0" lang="pt-BR" sz="28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pt-BR" sz="2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pt-BR" sz="2800" b="0" i="1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g)</a:t>
                      </a:r>
                      <a:r>
                        <a:rPr kumimoji="0" lang="pt-BR" sz="2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+ O</a:t>
                      </a:r>
                      <a:r>
                        <a:rPr kumimoji="0" lang="pt-BR" sz="28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pt-BR" sz="2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pt-BR" sz="2800" b="0" i="1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</a:t>
                      </a:r>
                      <a:r>
                        <a:rPr kumimoji="0" lang="pt-BR" sz="2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</a:t>
                      </a:r>
                      <a:r>
                        <a:rPr kumimoji="0" lang="pt-BR" sz="2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  <a:t> </a:t>
                      </a:r>
                      <a:r>
                        <a:rPr kumimoji="0" lang="pt-BR" sz="2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</a:t>
                      </a:r>
                      <a:r>
                        <a:rPr kumimoji="0" lang="pt-BR" sz="28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pt-BR" sz="2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 (</a:t>
                      </a:r>
                      <a:r>
                        <a:rPr kumimoji="0" lang="pt-BR" sz="2800" b="0" i="1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</a:t>
                      </a:r>
                      <a:r>
                        <a:rPr kumimoji="0" lang="pt-BR" sz="28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endParaRPr lang="en-GB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8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-143</a:t>
                      </a:r>
                      <a:endParaRPr lang="en-GB" sz="28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8316416" y="1085835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699799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9.3 – Energy From Fuels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5976665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49263" indent="-449263">
              <a:buClr>
                <a:srgbClr val="0070C0"/>
              </a:buClr>
            </a:pPr>
            <a:r>
              <a:rPr lang="en-US" sz="2200" b="1" dirty="0" smtClean="0">
                <a:solidFill>
                  <a:srgbClr val="C00000"/>
                </a:solidFill>
              </a:rPr>
              <a:t>Nuclear </a:t>
            </a:r>
            <a:r>
              <a:rPr lang="en-US" sz="2200" b="1" dirty="0">
                <a:solidFill>
                  <a:srgbClr val="C00000"/>
                </a:solidFill>
              </a:rPr>
              <a:t>fuels</a:t>
            </a:r>
          </a:p>
          <a:p>
            <a:pPr marL="449263" indent="-449263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dirty="0"/>
              <a:t>Nuclear fuels are not burned. They contain unstable atoms </a:t>
            </a:r>
            <a:r>
              <a:rPr lang="en-US" sz="2200" dirty="0" smtClean="0"/>
              <a:t>called radioisotopes </a:t>
            </a:r>
            <a:r>
              <a:rPr lang="en-US" sz="2200" dirty="0"/>
              <a:t>(page 34). Over time, these break down naturally into </a:t>
            </a:r>
            <a:r>
              <a:rPr lang="en-US" sz="2200" dirty="0" smtClean="0"/>
              <a:t>new atoms</a:t>
            </a:r>
            <a:r>
              <a:rPr lang="en-US" sz="2200" dirty="0"/>
              <a:t>, giving out radiation and a lot of energy.</a:t>
            </a:r>
          </a:p>
          <a:p>
            <a:pPr marL="449263" indent="-449263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dirty="0"/>
              <a:t>But you can also force radioisotopes to break down, by shooting </a:t>
            </a:r>
            <a:r>
              <a:rPr lang="en-US" sz="2200" dirty="0" smtClean="0"/>
              <a:t>neutrons at </a:t>
            </a:r>
            <a:r>
              <a:rPr lang="en-US" sz="2200" dirty="0"/>
              <a:t>them. That is what happens in a nuclear power station. The </a:t>
            </a:r>
            <a:r>
              <a:rPr lang="en-US" sz="2200" dirty="0" smtClean="0"/>
              <a:t>energy given </a:t>
            </a:r>
            <a:r>
              <a:rPr lang="en-US" sz="2200" dirty="0"/>
              <a:t>out is used to heat water, to make jets of steam to drives the </a:t>
            </a:r>
            <a:r>
              <a:rPr lang="en-US" sz="2200" dirty="0" smtClean="0"/>
              <a:t>turbines for </a:t>
            </a:r>
            <a:r>
              <a:rPr lang="en-US" sz="2200" dirty="0"/>
              <a:t>generating electricity.</a:t>
            </a:r>
          </a:p>
          <a:p>
            <a:pPr marL="449263" indent="-449263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dirty="0"/>
              <a:t>The radioisotope uranium-235 is commonly used in nuclear fuels. When </a:t>
            </a:r>
            <a:r>
              <a:rPr lang="en-US" sz="2200" dirty="0" smtClean="0"/>
              <a:t>it decays</a:t>
            </a:r>
            <a:r>
              <a:rPr lang="en-US" sz="2200" dirty="0"/>
              <a:t>, the new atoms that form are also unstable, and break down further</a:t>
            </a:r>
            <a:r>
              <a:rPr lang="en-US" sz="2200" dirty="0" smtClean="0"/>
              <a:t>.</a:t>
            </a:r>
            <a:endParaRPr lang="en-US" sz="22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6156176" y="3103800"/>
            <a:ext cx="27363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/>
              <a:t>When hit by a neutron, a U-235 </a:t>
            </a:r>
            <a:r>
              <a:rPr lang="en-US" smtClean="0"/>
              <a:t>atom breaks </a:t>
            </a:r>
            <a:r>
              <a:rPr lang="en-US" dirty="0"/>
              <a:t>down to other atoms, </a:t>
            </a:r>
            <a:r>
              <a:rPr lang="en-US"/>
              <a:t>giving </a:t>
            </a:r>
            <a:r>
              <a:rPr lang="en-US" smtClean="0"/>
              <a:t>out a </a:t>
            </a:r>
            <a:r>
              <a:rPr lang="en-US" dirty="0"/>
              <a:t>huge amount of energy.</a:t>
            </a:r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56176" y="1124744"/>
            <a:ext cx="2736304" cy="17957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161994" y="6023029"/>
            <a:ext cx="2736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/>
              <a:t>The radiation hazard warning sign.</a:t>
            </a:r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4581128"/>
            <a:ext cx="2736304" cy="1508161"/>
          </a:xfrm>
          <a:prstGeom prst="rect">
            <a:avLst/>
          </a:prstGeom>
        </p:spPr>
      </p:pic>
      <p:sp>
        <p:nvSpPr>
          <p:cNvPr id="10" name="TextBox 9">
            <a:hlinkClick r:id="rId5" action="ppaction://hlinksldjump"/>
          </p:cNvPr>
          <p:cNvSpPr txBox="1"/>
          <p:nvPr/>
        </p:nvSpPr>
        <p:spPr>
          <a:xfrm>
            <a:off x="8316416" y="2636912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48739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Assessment Structure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300" dirty="0"/>
              <a:t>All candidates must enter for three papers.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072362"/>
              </p:ext>
            </p:extLst>
          </p:nvPr>
        </p:nvGraphicFramePr>
        <p:xfrm>
          <a:off x="331250" y="1581160"/>
          <a:ext cx="8417211" cy="5046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8742"/>
                <a:gridCol w="216024"/>
                <a:gridCol w="4032445"/>
              </a:tblGrid>
              <a:tr h="360040"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Core candidates take: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lt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Extended candidates take: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1584176"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1                                           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multiple-choice paper consisting of 40 items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of the four-choice type.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 and AO2. Questions will be based on the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Core syllabus content.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30%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2                                        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multiple-choice paper consisting of 40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items of the four-choice type.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 and AO2. Questions will be based on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Extended syllabus content (Core and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Supplement).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30%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388560">
                <a:tc>
                  <a:txBody>
                    <a:bodyPr/>
                    <a:lstStyle/>
                    <a:p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5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And: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solidFill>
                      <a:srgbClr val="92D050"/>
                    </a:solidFill>
                  </a:tcPr>
                </a:tc>
              </a:tr>
              <a:tr h="1584176">
                <a:tc>
                  <a:txBody>
                    <a:bodyPr/>
                    <a:lstStyle/>
                    <a:p>
                      <a:r>
                        <a:rPr kumimoji="0" lang="en-US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3                                 </a:t>
                      </a:r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 15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written paper consisting of short-answer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and structured questions.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 AO1 and AO2. Questions will be based on the </a:t>
                      </a:r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Core syllabus content.                                 80 marks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50%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US" sz="15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4                               </a:t>
                      </a:r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 15 minutes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written paper consisting of short-answer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and structured questions.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AO1 and AO2. Questions will be based on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Extended syllabus content (Core and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Supplement).                                    80 marks</a:t>
                      </a:r>
                    </a:p>
                    <a:p>
                      <a:r>
                        <a:rPr kumimoji="0" lang="en-US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50% of the</a:t>
                      </a:r>
                    </a:p>
                    <a:p>
                      <a:r>
                        <a:rPr kumimoji="0" lang="en-GB" sz="15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final total mark.</a:t>
                      </a:r>
                      <a:endParaRPr lang="en-GB" sz="15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5859104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/>
              <a:t>9.3 – Energy From Fuels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5976665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150" b="1" dirty="0" smtClean="0">
                <a:solidFill>
                  <a:srgbClr val="C00000"/>
                </a:solidFill>
              </a:rPr>
              <a:t>Nuclear </a:t>
            </a:r>
            <a:r>
              <a:rPr lang="en-US" sz="2150" b="1" dirty="0">
                <a:solidFill>
                  <a:srgbClr val="C00000"/>
                </a:solidFill>
              </a:rPr>
              <a:t>fuels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50" dirty="0" smtClean="0"/>
              <a:t>Nuclear </a:t>
            </a:r>
            <a:r>
              <a:rPr lang="en-US" sz="2150" dirty="0"/>
              <a:t>fuel has two big advantages:</a:t>
            </a:r>
          </a:p>
          <a:p>
            <a:pPr marL="723900" indent="-35560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150" dirty="0" smtClean="0"/>
              <a:t>It gives out huge amounts of energy. A pellet of nuclear fuel the size of a </a:t>
            </a:r>
            <a:r>
              <a:rPr lang="en-US" sz="2150" dirty="0"/>
              <a:t>pea can give as much energy as a </a:t>
            </a:r>
            <a:r>
              <a:rPr lang="en-US" sz="2150" dirty="0" smtClean="0"/>
              <a:t>ton </a:t>
            </a:r>
            <a:r>
              <a:rPr lang="en-US" sz="2150" dirty="0"/>
              <a:t>of coal.</a:t>
            </a:r>
          </a:p>
          <a:p>
            <a:pPr marL="723900" indent="-35560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150" dirty="0" smtClean="0"/>
              <a:t>No </a:t>
            </a:r>
            <a:r>
              <a:rPr lang="en-US" sz="2150" dirty="0"/>
              <a:t>carbon dioxide or other polluting gases are formed.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50" dirty="0"/>
              <a:t>But it is not all good news. An explosion in a nuclear power station </a:t>
            </a:r>
            <a:r>
              <a:rPr lang="en-US" sz="2150" dirty="0" smtClean="0"/>
              <a:t>could spread </a:t>
            </a:r>
            <a:r>
              <a:rPr lang="en-US" sz="2150" dirty="0"/>
              <a:t>radioactive material over a huge area, carried in the wind.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50" dirty="0"/>
              <a:t>The waste material produced in a nuclear power station is </a:t>
            </a:r>
            <a:r>
              <a:rPr lang="en-US" sz="2150" dirty="0" smtClean="0"/>
              <a:t>also radioactive</a:t>
            </a:r>
            <a:r>
              <a:rPr lang="en-US" sz="2150" dirty="0"/>
              <a:t>, and may remain very dangerous for hundreds of </a:t>
            </a:r>
            <a:r>
              <a:rPr lang="en-US" sz="2150" dirty="0" smtClean="0"/>
              <a:t>years. Finding </a:t>
            </a:r>
            <a:r>
              <a:rPr lang="en-US" sz="2150" dirty="0"/>
              <a:t>a place to store it safely is a major problem.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156176" y="3103800"/>
            <a:ext cx="27363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/>
              <a:t>When hit by a neutron, a U-235 </a:t>
            </a:r>
            <a:r>
              <a:rPr lang="en-US" smtClean="0"/>
              <a:t>atom breaks </a:t>
            </a:r>
            <a:r>
              <a:rPr lang="en-US" dirty="0"/>
              <a:t>down to other atoms, </a:t>
            </a:r>
            <a:r>
              <a:rPr lang="en-US"/>
              <a:t>giving </a:t>
            </a:r>
            <a:r>
              <a:rPr lang="en-US" smtClean="0"/>
              <a:t>out a </a:t>
            </a:r>
            <a:r>
              <a:rPr lang="en-US" dirty="0"/>
              <a:t>huge amount of energy.</a:t>
            </a:r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56176" y="1124744"/>
            <a:ext cx="2736304" cy="17957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6161994" y="6023029"/>
            <a:ext cx="2736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/>
              <a:t>The radiation hazard warning sign.</a:t>
            </a:r>
            <a:endParaRPr lang="en-GB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4581128"/>
            <a:ext cx="2736304" cy="1508161"/>
          </a:xfrm>
          <a:prstGeom prst="rect">
            <a:avLst/>
          </a:prstGeom>
        </p:spPr>
      </p:pic>
      <p:sp>
        <p:nvSpPr>
          <p:cNvPr id="10" name="TextBox 9">
            <a:hlinkClick r:id="rId5" action="ppaction://hlinksldjump"/>
          </p:cNvPr>
          <p:cNvSpPr txBox="1"/>
          <p:nvPr/>
        </p:nvSpPr>
        <p:spPr>
          <a:xfrm>
            <a:off x="8316416" y="2381979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80767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mtClean="0"/>
              <a:t>9.3 – Energy From Fuels</a:t>
            </a:r>
            <a:endParaRPr lang="en-GB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119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5899"/>
            <a:ext cx="8699936" cy="558000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3502025" algn="l"/>
              </a:tabLst>
            </a:pPr>
            <a:r>
              <a:rPr lang="en-US" sz="3000" b="1" dirty="0" smtClean="0"/>
              <a:t>a</a:t>
            </a:r>
            <a:r>
              <a:rPr lang="en-US" sz="3000" dirty="0" smtClean="0"/>
              <a:t> Sketch an energy level diagram that you think shows:</a:t>
            </a:r>
            <a:br>
              <a:rPr lang="en-US" sz="3000" dirty="0" smtClean="0"/>
            </a:br>
            <a:r>
              <a:rPr lang="en-US" sz="3000" dirty="0" smtClean="0"/>
              <a:t>	</a:t>
            </a:r>
            <a:r>
              <a:rPr lang="en-US" sz="3000" b="1" dirty="0" err="1" smtClean="0"/>
              <a:t>i</a:t>
            </a:r>
            <a:r>
              <a:rPr lang="en-US" sz="3000" dirty="0" smtClean="0"/>
              <a:t> a good fuel 	</a:t>
            </a:r>
            <a:r>
              <a:rPr lang="en-US" sz="3000" b="1" dirty="0" smtClean="0"/>
              <a:t>ii</a:t>
            </a:r>
            <a:r>
              <a:rPr lang="en-US" sz="3000" dirty="0" smtClean="0"/>
              <a:t> a very poor fuel</a:t>
            </a:r>
            <a:br>
              <a:rPr lang="en-US" sz="3000" dirty="0" smtClean="0"/>
            </a:br>
            <a:r>
              <a:rPr lang="en-US" sz="3000" b="1" dirty="0" smtClean="0"/>
              <a:t>b</a:t>
            </a:r>
            <a:r>
              <a:rPr lang="en-US" sz="3000" dirty="0" smtClean="0"/>
              <a:t> What else do you need to think about, to decide whether a substance would make a good fuel?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3000" dirty="0" smtClean="0"/>
              <a:t>Look </a:t>
            </a:r>
            <a:r>
              <a:rPr lang="en-US" sz="3000" dirty="0"/>
              <a:t>at the table </a:t>
            </a:r>
            <a:r>
              <a:rPr lang="en-US" sz="3000" dirty="0" smtClean="0"/>
              <a:t>on slide 28. </a:t>
            </a:r>
            <a:r>
              <a:rPr lang="en-US" sz="3000" dirty="0"/>
              <a:t>From all the information </a:t>
            </a:r>
            <a:r>
              <a:rPr lang="en-US" sz="3000" dirty="0" smtClean="0"/>
              <a:t>given, which </a:t>
            </a:r>
            <a:r>
              <a:rPr lang="en-US" sz="3000" dirty="0"/>
              <a:t>of the three fuels do you think is best? Explain.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4300538" algn="l"/>
              </a:tabLst>
            </a:pPr>
            <a:r>
              <a:rPr lang="en-US" sz="3000" dirty="0" smtClean="0"/>
              <a:t>The </a:t>
            </a:r>
            <a:r>
              <a:rPr lang="en-US" sz="3000" dirty="0"/>
              <a:t>fuel butane (C</a:t>
            </a:r>
            <a:r>
              <a:rPr lang="en-US" sz="3000" baseline="-25000" dirty="0"/>
              <a:t>4</a:t>
            </a:r>
            <a:r>
              <a:rPr lang="en-US" sz="3000" dirty="0"/>
              <a:t>H</a:t>
            </a:r>
            <a:r>
              <a:rPr lang="en-US" sz="3000" baseline="-25000" dirty="0"/>
              <a:t>10</a:t>
            </a:r>
            <a:r>
              <a:rPr lang="en-US" sz="3000" dirty="0"/>
              <a:t>) burns to give the same products </a:t>
            </a:r>
            <a:r>
              <a:rPr lang="en-US" sz="3000" dirty="0" smtClean="0"/>
              <a:t>as methane</a:t>
            </a:r>
            <a:r>
              <a:rPr lang="en-US" sz="3000" dirty="0"/>
              <a:t>. Write a balanced equation for its combustion.</a:t>
            </a: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244408" y="3174067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 rot="1078849">
            <a:off x="8453916" y="94633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172400" y="3894147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57366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800" dirty="0" smtClean="0"/>
              <a:t>9.4 </a:t>
            </a:r>
            <a:r>
              <a:rPr lang="en-GB" sz="3800" dirty="0"/>
              <a:t>– </a:t>
            </a:r>
            <a:r>
              <a:rPr lang="en-US" sz="3800"/>
              <a:t>Giving out </a:t>
            </a:r>
            <a:r>
              <a:rPr lang="en-US" sz="3800" smtClean="0"/>
              <a:t>Energy </a:t>
            </a:r>
            <a:r>
              <a:rPr lang="en-US" sz="3800"/>
              <a:t>as E</a:t>
            </a:r>
            <a:r>
              <a:rPr lang="en-US" sz="3800" smtClean="0"/>
              <a:t>lectricity</a:t>
            </a:r>
            <a:endParaRPr lang="en-GB" sz="38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12969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150" b="1" dirty="0" smtClean="0">
                <a:solidFill>
                  <a:srgbClr val="C00000"/>
                </a:solidFill>
              </a:rPr>
              <a:t>Electricity</a:t>
            </a:r>
            <a:r>
              <a:rPr lang="en-US" sz="2150" b="1" dirty="0">
                <a:solidFill>
                  <a:srgbClr val="C00000"/>
                </a:solidFill>
              </a:rPr>
              <a:t>: a form of energy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150" b="1" dirty="0"/>
              <a:t>Electricity</a:t>
            </a:r>
            <a:r>
              <a:rPr lang="en-US" sz="2150" dirty="0"/>
              <a:t> is a current of electrons. Like heat, it is a form of </a:t>
            </a:r>
            <a:r>
              <a:rPr lang="en-US" sz="2150" dirty="0" smtClean="0"/>
              <a:t>energy. When </a:t>
            </a:r>
            <a:r>
              <a:rPr lang="en-US" sz="2150" dirty="0"/>
              <a:t>you burn a fuel, chemical energy is converted to </a:t>
            </a:r>
            <a:r>
              <a:rPr lang="en-US" sz="2150" dirty="0" smtClean="0"/>
              <a:t>heat. But </a:t>
            </a:r>
            <a:r>
              <a:rPr lang="en-US" sz="2150" dirty="0"/>
              <a:t>a reaction can also give out energy as electricity</a:t>
            </a:r>
            <a:r>
              <a:rPr lang="en-US" sz="2150" dirty="0" smtClean="0"/>
              <a:t>.</a:t>
            </a:r>
          </a:p>
          <a:p>
            <a:pPr>
              <a:buClr>
                <a:srgbClr val="0070C0"/>
              </a:buClr>
            </a:pPr>
            <a:r>
              <a:rPr lang="en-US" sz="2150" b="1" dirty="0">
                <a:solidFill>
                  <a:srgbClr val="C00000"/>
                </a:solidFill>
              </a:rPr>
              <a:t>Electricity from a redox reaction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smtClean="0">
                <a:latin typeface="Arial" panose="020B0604020202020204" pitchFamily="34" charset="0"/>
                <a:cs typeface="Arial" panose="020B0604020202020204" pitchFamily="34" charset="0"/>
              </a:rPr>
              <a:t>Page 120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79512" y="4797152"/>
            <a:ext cx="2880445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Connect a strip </a:t>
            </a: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of magnesium, a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strip of copper, and a light </a:t>
            </a: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bulb, like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this. (Note: </a:t>
            </a: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no battery!) Nothing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happens.</a:t>
            </a:r>
            <a:endParaRPr lang="en-GB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162920" y="4819985"/>
            <a:ext cx="284924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Now stand the strips in a </a:t>
            </a: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dilute solution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of sodium </a:t>
            </a: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chloride. Something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amazing happens: </a:t>
            </a: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the bulb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lights! A current is flowing.</a:t>
            </a:r>
            <a:endParaRPr lang="en-GB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156176" y="4822701"/>
            <a:ext cx="2664296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At the same </a:t>
            </a: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time bubbles of hydrogen start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to form on </a:t>
            </a: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the copper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strip, and </a:t>
            </a:r>
            <a:r>
              <a:rPr lang="en-US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the magnesium strip </a:t>
            </a:r>
            <a:r>
              <a:rPr lang="en-US" sz="1900" dirty="0">
                <a:latin typeface="Arial" panose="020B0604020202020204" pitchFamily="34" charset="0"/>
                <a:cs typeface="Arial" panose="020B0604020202020204" pitchFamily="34" charset="0"/>
              </a:rPr>
              <a:t>begins dissolving.</a:t>
            </a:r>
            <a:endParaRPr lang="en-GB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79512" y="2780928"/>
            <a:ext cx="8640960" cy="1987422"/>
          </a:xfrm>
          <a:prstGeom prst="rect">
            <a:avLst/>
          </a:prstGeom>
        </p:spPr>
      </p:pic>
      <p:sp>
        <p:nvSpPr>
          <p:cNvPr id="13" name="TextBox 12">
            <a:hlinkClick r:id="rId4" action="ppaction://hlinksldjump"/>
          </p:cNvPr>
          <p:cNvSpPr txBox="1"/>
          <p:nvPr/>
        </p:nvSpPr>
        <p:spPr>
          <a:xfrm>
            <a:off x="8316416" y="1085835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70911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800" dirty="0" smtClean="0"/>
              <a:t>9.4 </a:t>
            </a:r>
            <a:r>
              <a:rPr lang="en-GB" sz="3800" dirty="0"/>
              <a:t>– </a:t>
            </a:r>
            <a:r>
              <a:rPr lang="en-US" sz="3800"/>
              <a:t>Giving out </a:t>
            </a:r>
            <a:r>
              <a:rPr lang="en-US" sz="3800" smtClean="0"/>
              <a:t>Energy </a:t>
            </a:r>
            <a:r>
              <a:rPr lang="en-US" sz="3800"/>
              <a:t>as E</a:t>
            </a:r>
            <a:r>
              <a:rPr lang="en-US" sz="3800" smtClean="0"/>
              <a:t>lectricity</a:t>
            </a:r>
            <a:endParaRPr lang="en-GB" sz="38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619268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/>
              <a:t>So what is going on?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000" dirty="0" smtClean="0"/>
              <a:t>Magnesium </a:t>
            </a:r>
            <a:r>
              <a:rPr lang="en-US" sz="2000" dirty="0"/>
              <a:t>is more reactive than copper. (See the list on the right</a:t>
            </a:r>
            <a:r>
              <a:rPr lang="en-US" sz="2000" dirty="0" smtClean="0"/>
              <a:t>.) That </a:t>
            </a:r>
            <a:r>
              <a:rPr lang="en-US" sz="2000" dirty="0"/>
              <a:t>means it has a stronger drive to form ions. So the </a:t>
            </a:r>
            <a:r>
              <a:rPr lang="en-US" sz="2000" dirty="0" smtClean="0"/>
              <a:t>magnesium atoms </a:t>
            </a:r>
            <a:r>
              <a:rPr lang="en-US" sz="2000" dirty="0"/>
              <a:t>give up electrons, and go into solution as </a:t>
            </a:r>
            <a:r>
              <a:rPr lang="en-US" sz="2000" dirty="0" smtClean="0"/>
              <a:t>ions:</a:t>
            </a:r>
            <a:br>
              <a:rPr lang="en-US" sz="2000" dirty="0" smtClean="0"/>
            </a:br>
            <a:r>
              <a:rPr lang="en-US" sz="2000" b="1" dirty="0" smtClean="0">
                <a:solidFill>
                  <a:srgbClr val="FF0000"/>
                </a:solidFill>
              </a:rPr>
              <a:t>Mg </a:t>
            </a:r>
            <a:r>
              <a:rPr lang="en-US" sz="2000" b="1" dirty="0">
                <a:solidFill>
                  <a:srgbClr val="FF0000"/>
                </a:solidFill>
              </a:rPr>
              <a:t>(</a:t>
            </a:r>
            <a:r>
              <a:rPr lang="en-US" sz="2000" b="1" i="1" dirty="0">
                <a:solidFill>
                  <a:srgbClr val="FF0000"/>
                </a:solidFill>
              </a:rPr>
              <a:t>s</a:t>
            </a:r>
            <a:r>
              <a:rPr lang="en-US" sz="2000" b="1" dirty="0">
                <a:solidFill>
                  <a:srgbClr val="FF0000"/>
                </a:solidFill>
              </a:rPr>
              <a:t>) </a:t>
            </a:r>
            <a:r>
              <a:rPr lang="en-US" sz="200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sz="2000" b="1" dirty="0" smtClean="0">
                <a:solidFill>
                  <a:srgbClr val="FF0000"/>
                </a:solidFill>
              </a:rPr>
              <a:t>Mg</a:t>
            </a:r>
            <a:r>
              <a:rPr lang="en-US" sz="2000" b="1" baseline="30000" dirty="0" smtClean="0">
                <a:solidFill>
                  <a:srgbClr val="FF0000"/>
                </a:solidFill>
              </a:rPr>
              <a:t>2+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>
                <a:solidFill>
                  <a:srgbClr val="FF0000"/>
                </a:solidFill>
              </a:rPr>
              <a:t>(</a:t>
            </a:r>
            <a:r>
              <a:rPr lang="en-US" sz="2000" b="1" i="1" dirty="0" err="1">
                <a:solidFill>
                  <a:srgbClr val="FF0000"/>
                </a:solidFill>
              </a:rPr>
              <a:t>aq</a:t>
            </a:r>
            <a:r>
              <a:rPr lang="en-US" sz="2000" b="1" dirty="0">
                <a:solidFill>
                  <a:srgbClr val="FF0000"/>
                </a:solidFill>
              </a:rPr>
              <a:t>) </a:t>
            </a:r>
            <a:r>
              <a:rPr lang="en-US" sz="2000" b="1" dirty="0" smtClean="0">
                <a:solidFill>
                  <a:srgbClr val="FF0000"/>
                </a:solidFill>
              </a:rPr>
              <a:t>+ 2e</a:t>
            </a:r>
            <a:r>
              <a:rPr lang="en-US" sz="2000" b="1" baseline="30000" dirty="0" smtClean="0">
                <a:solidFill>
                  <a:srgbClr val="FF0000"/>
                </a:solidFill>
              </a:rPr>
              <a:t>-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>
                <a:solidFill>
                  <a:srgbClr val="FF0000"/>
                </a:solidFill>
              </a:rPr>
              <a:t>(magnesium is </a:t>
            </a:r>
            <a:r>
              <a:rPr lang="en-US" sz="2000" b="1" dirty="0" err="1">
                <a:solidFill>
                  <a:srgbClr val="FF0000"/>
                </a:solidFill>
              </a:rPr>
              <a:t>oxidised</a:t>
            </a:r>
            <a:r>
              <a:rPr lang="en-US" sz="2000" b="1" dirty="0">
                <a:solidFill>
                  <a:srgbClr val="FF0000"/>
                </a:solidFill>
              </a:rPr>
              <a:t>)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000" dirty="0" smtClean="0"/>
              <a:t>The </a:t>
            </a:r>
            <a:r>
              <a:rPr lang="en-US" sz="2000" dirty="0"/>
              <a:t>electrons flow along the wire to the copper strip, as a current.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2000" dirty="0" smtClean="0"/>
              <a:t>The </a:t>
            </a:r>
            <a:r>
              <a:rPr lang="en-US" sz="2000" dirty="0"/>
              <a:t>solution contains </a:t>
            </a:r>
            <a:r>
              <a:rPr lang="en-US" sz="2000" b="1" dirty="0" smtClean="0">
                <a:solidFill>
                  <a:srgbClr val="FF0000"/>
                </a:solidFill>
              </a:rPr>
              <a:t>Na</a:t>
            </a:r>
            <a:r>
              <a:rPr lang="en-US" sz="2000" b="1" baseline="30000" dirty="0" smtClean="0">
                <a:solidFill>
                  <a:srgbClr val="FF0000"/>
                </a:solidFill>
              </a:rPr>
              <a:t>+</a:t>
            </a:r>
            <a:r>
              <a:rPr lang="en-US" sz="2000" dirty="0" smtClean="0"/>
              <a:t> </a:t>
            </a:r>
            <a:r>
              <a:rPr lang="en-US" sz="2000" dirty="0"/>
              <a:t>and </a:t>
            </a:r>
            <a:r>
              <a:rPr lang="en-US" sz="2000" dirty="0" smtClean="0"/>
              <a:t>Cl</a:t>
            </a:r>
            <a:r>
              <a:rPr lang="en-US" sz="2000" baseline="30000" dirty="0" smtClean="0"/>
              <a:t>-</a:t>
            </a:r>
            <a:r>
              <a:rPr lang="en-US" sz="2000" dirty="0" smtClean="0"/>
              <a:t> </a:t>
            </a:r>
            <a:r>
              <a:rPr lang="en-US" sz="2000" dirty="0"/>
              <a:t>ions from sodium chloride, </a:t>
            </a:r>
            <a:r>
              <a:rPr lang="en-US" sz="2000" dirty="0" smtClean="0"/>
              <a:t>and some H</a:t>
            </a:r>
            <a:r>
              <a:rPr lang="en-US" sz="2000" baseline="30000" dirty="0" smtClean="0"/>
              <a:t>+</a:t>
            </a:r>
            <a:r>
              <a:rPr lang="en-US" sz="2000" dirty="0" smtClean="0"/>
              <a:t> </a:t>
            </a:r>
            <a:r>
              <a:rPr lang="en-US" sz="2000" dirty="0"/>
              <a:t>and </a:t>
            </a:r>
            <a:r>
              <a:rPr lang="en-US" sz="2000" dirty="0" smtClean="0"/>
              <a:t>OH</a:t>
            </a:r>
            <a:r>
              <a:rPr lang="en-US" sz="2000" baseline="30000" dirty="0" smtClean="0"/>
              <a:t>-</a:t>
            </a:r>
            <a:r>
              <a:rPr lang="en-US" sz="2000" dirty="0" smtClean="0"/>
              <a:t> </a:t>
            </a:r>
            <a:r>
              <a:rPr lang="en-US" sz="2000" dirty="0"/>
              <a:t>ions from water. Hydrogen is less </a:t>
            </a:r>
            <a:r>
              <a:rPr lang="en-US" sz="2000" dirty="0" smtClean="0"/>
              <a:t>reactive than </a:t>
            </a:r>
            <a:r>
              <a:rPr lang="en-US" sz="2000" dirty="0"/>
              <a:t>sodium, so the </a:t>
            </a:r>
            <a:r>
              <a:rPr lang="en-US" sz="2000" dirty="0" smtClean="0"/>
              <a:t>H</a:t>
            </a:r>
            <a:r>
              <a:rPr lang="en-US" sz="2000" baseline="30000" dirty="0" smtClean="0"/>
              <a:t>+</a:t>
            </a:r>
            <a:r>
              <a:rPr lang="en-US" sz="2000" dirty="0" smtClean="0"/>
              <a:t> </a:t>
            </a:r>
            <a:r>
              <a:rPr lang="en-US" sz="2000" dirty="0"/>
              <a:t>ions accept electrons from the copper </a:t>
            </a:r>
            <a:r>
              <a:rPr lang="en-US" sz="2000" dirty="0" smtClean="0"/>
              <a:t>strip:</a:t>
            </a:r>
            <a:br>
              <a:rPr lang="en-US" sz="2000" dirty="0" smtClean="0"/>
            </a:br>
            <a:r>
              <a:rPr lang="en-US" sz="2000" dirty="0" smtClean="0"/>
              <a:t>	</a:t>
            </a:r>
            <a:r>
              <a:rPr lang="en-US" sz="2000" b="1" dirty="0" smtClean="0">
                <a:solidFill>
                  <a:srgbClr val="FF0000"/>
                </a:solidFill>
              </a:rPr>
              <a:t>2H</a:t>
            </a:r>
            <a:r>
              <a:rPr lang="en-US" sz="2000" b="1" baseline="30000" dirty="0" smtClean="0">
                <a:solidFill>
                  <a:srgbClr val="FF0000"/>
                </a:solidFill>
              </a:rPr>
              <a:t>+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>
                <a:solidFill>
                  <a:srgbClr val="FF0000"/>
                </a:solidFill>
              </a:rPr>
              <a:t>(</a:t>
            </a:r>
            <a:r>
              <a:rPr lang="en-US" sz="2000" b="1" i="1" dirty="0" err="1">
                <a:solidFill>
                  <a:srgbClr val="FF0000"/>
                </a:solidFill>
              </a:rPr>
              <a:t>aq</a:t>
            </a:r>
            <a:r>
              <a:rPr lang="en-US" sz="2000" b="1" dirty="0">
                <a:solidFill>
                  <a:srgbClr val="FF0000"/>
                </a:solidFill>
              </a:rPr>
              <a:t>) </a:t>
            </a:r>
            <a:r>
              <a:rPr lang="en-US" sz="2000" b="1" dirty="0" smtClean="0">
                <a:solidFill>
                  <a:srgbClr val="FF0000"/>
                </a:solidFill>
              </a:rPr>
              <a:t>+ 2e</a:t>
            </a:r>
            <a:r>
              <a:rPr lang="en-US" sz="2000" b="1" baseline="30000" dirty="0" smtClean="0">
                <a:solidFill>
                  <a:srgbClr val="FF0000"/>
                </a:solidFill>
              </a:rPr>
              <a:t>-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sz="200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</a:rPr>
              <a:t>H</a:t>
            </a:r>
            <a:r>
              <a:rPr lang="en-US" sz="20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000" b="1" dirty="0" smtClean="0">
                <a:solidFill>
                  <a:srgbClr val="FF0000"/>
                </a:solidFill>
              </a:rPr>
              <a:t> (</a:t>
            </a:r>
            <a:r>
              <a:rPr lang="en-US" sz="2000" b="1" i="1" dirty="0" smtClean="0">
                <a:solidFill>
                  <a:srgbClr val="FF0000"/>
                </a:solidFill>
              </a:rPr>
              <a:t>g</a:t>
            </a:r>
            <a:r>
              <a:rPr lang="en-US" sz="2000" b="1" dirty="0">
                <a:solidFill>
                  <a:srgbClr val="FF0000"/>
                </a:solidFill>
              </a:rPr>
              <a:t>) </a:t>
            </a:r>
            <a:r>
              <a:rPr lang="en-US" sz="2000" dirty="0"/>
              <a:t>(hydrogen ions are </a:t>
            </a:r>
            <a:r>
              <a:rPr lang="en-US" sz="2000" dirty="0" smtClean="0"/>
              <a:t>reduced)</a:t>
            </a:r>
            <a:br>
              <a:rPr lang="en-US" sz="2000" dirty="0" smtClean="0"/>
            </a:br>
            <a:r>
              <a:rPr lang="en-US" sz="2000" b="1" dirty="0" smtClean="0"/>
              <a:t>So </a:t>
            </a:r>
            <a:r>
              <a:rPr lang="en-US" sz="2000" b="1" dirty="0"/>
              <a:t>a redox reaction is giving out energy in the form of a current.</a:t>
            </a:r>
            <a:endParaRPr lang="en-US" sz="2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smtClean="0">
                <a:latin typeface="Arial" panose="020B0604020202020204" pitchFamily="34" charset="0"/>
                <a:cs typeface="Arial" panose="020B0604020202020204" pitchFamily="34" charset="0"/>
              </a:rPr>
              <a:t>Page 120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372200" y="1127994"/>
            <a:ext cx="2515824" cy="5286062"/>
          </a:xfrm>
          <a:prstGeom prst="rect">
            <a:avLst/>
          </a:prstGeom>
          <a:solidFill>
            <a:srgbClr val="C1D6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  <a:buClr>
                <a:srgbClr val="C00000"/>
              </a:buClr>
              <a:tabLst>
                <a:tab pos="2420938" algn="l"/>
              </a:tabLst>
            </a:pP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Order of reactivity</a:t>
            </a:r>
            <a:endParaRPr lang="en-US" sz="2000" b="1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700"/>
              </a:lnSpc>
              <a:buClr>
                <a:srgbClr val="C00000"/>
              </a:buClr>
              <a:tabLst>
                <a:tab pos="2420938" algn="l"/>
              </a:tabLs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shows the order of reactivity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of some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metals compared to hydrogen:</a:t>
            </a:r>
          </a:p>
          <a:p>
            <a:pPr>
              <a:lnSpc>
                <a:spcPts val="2700"/>
              </a:lnSpc>
              <a:buClr>
                <a:srgbClr val="C00000"/>
              </a:buClr>
              <a:tabLst>
                <a:tab pos="2420938" algn="l"/>
              </a:tabLs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potassium</a:t>
            </a:r>
          </a:p>
          <a:p>
            <a:pPr>
              <a:lnSpc>
                <a:spcPts val="2700"/>
              </a:lnSpc>
              <a:buClr>
                <a:srgbClr val="C00000"/>
              </a:buClr>
              <a:tabLst>
                <a:tab pos="2420938" algn="l"/>
              </a:tabLs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sodium</a:t>
            </a:r>
          </a:p>
          <a:p>
            <a:pPr>
              <a:lnSpc>
                <a:spcPts val="2700"/>
              </a:lnSpc>
              <a:buClr>
                <a:srgbClr val="C00000"/>
              </a:buClr>
              <a:tabLst>
                <a:tab pos="2420938" algn="l"/>
              </a:tabLs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calcium</a:t>
            </a:r>
          </a:p>
          <a:p>
            <a:pPr>
              <a:lnSpc>
                <a:spcPts val="2700"/>
              </a:lnSpc>
              <a:buClr>
                <a:srgbClr val="C00000"/>
              </a:buClr>
              <a:tabLst>
                <a:tab pos="2420938" algn="l"/>
              </a:tabLs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magnesium</a:t>
            </a:r>
          </a:p>
          <a:p>
            <a:pPr>
              <a:lnSpc>
                <a:spcPts val="2700"/>
              </a:lnSpc>
              <a:buClr>
                <a:srgbClr val="C00000"/>
              </a:buClr>
              <a:tabLst>
                <a:tab pos="2420938" algn="l"/>
              </a:tabLst>
            </a:pPr>
            <a:r>
              <a:rPr lang="en-US" sz="2000" dirty="0" err="1">
                <a:latin typeface="Arial" panose="020B0604020202020204" pitchFamily="34" charset="0"/>
                <a:cs typeface="Arial" panose="020B0604020202020204" pitchFamily="34" charset="0"/>
              </a:rPr>
              <a:t>aluminium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ts val="2700"/>
              </a:lnSpc>
              <a:buClr>
                <a:srgbClr val="C00000"/>
              </a:buClr>
              <a:tabLst>
                <a:tab pos="2420938" algn="l"/>
              </a:tabLs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zinc</a:t>
            </a:r>
          </a:p>
          <a:p>
            <a:pPr>
              <a:lnSpc>
                <a:spcPts val="2700"/>
              </a:lnSpc>
              <a:buClr>
                <a:srgbClr val="C00000"/>
              </a:buClr>
              <a:tabLst>
                <a:tab pos="2420938" algn="l"/>
              </a:tabLs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iron</a:t>
            </a:r>
          </a:p>
          <a:p>
            <a:pPr>
              <a:lnSpc>
                <a:spcPts val="2700"/>
              </a:lnSpc>
              <a:buClr>
                <a:srgbClr val="C00000"/>
              </a:buClr>
              <a:tabLst>
                <a:tab pos="2420938" algn="l"/>
              </a:tabLs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hydrogen</a:t>
            </a:r>
          </a:p>
          <a:p>
            <a:pPr>
              <a:lnSpc>
                <a:spcPts val="2700"/>
              </a:lnSpc>
              <a:buClr>
                <a:srgbClr val="C00000"/>
              </a:buClr>
              <a:tabLst>
                <a:tab pos="2420938" algn="l"/>
              </a:tabLs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copper</a:t>
            </a:r>
          </a:p>
          <a:p>
            <a:pPr>
              <a:lnSpc>
                <a:spcPts val="2700"/>
              </a:lnSpc>
              <a:buClr>
                <a:srgbClr val="C00000"/>
              </a:buClr>
              <a:tabLst>
                <a:tab pos="2420938" algn="l"/>
              </a:tabLst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silver</a:t>
            </a:r>
            <a:endParaRPr lang="en-GB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Oval 13"/>
          <p:cNvSpPr/>
          <p:nvPr/>
        </p:nvSpPr>
        <p:spPr>
          <a:xfrm rot="1078849">
            <a:off x="8569974" y="962872"/>
            <a:ext cx="414517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444208" y="5301208"/>
            <a:ext cx="2304256" cy="288032"/>
          </a:xfrm>
          <a:prstGeom prst="rect">
            <a:avLst/>
          </a:prstGeom>
          <a:solidFill>
            <a:srgbClr val="E7E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r>
              <a:rPr lang="en-US"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hydrogen</a:t>
            </a:r>
            <a:endParaRPr lang="en-GB" sz="2000">
              <a:solidFill>
                <a:schemeClr val="tx1"/>
              </a:solidFill>
            </a:endParaRPr>
          </a:p>
        </p:txBody>
      </p:sp>
      <p:sp>
        <p:nvSpPr>
          <p:cNvPr id="16" name="Up Arrow 5"/>
          <p:cNvSpPr/>
          <p:nvPr/>
        </p:nvSpPr>
        <p:spPr>
          <a:xfrm>
            <a:off x="7774857" y="3068960"/>
            <a:ext cx="887341" cy="3240360"/>
          </a:xfrm>
          <a:custGeom>
            <a:avLst/>
            <a:gdLst>
              <a:gd name="connsiteX0" fmla="*/ 0 w 1008111"/>
              <a:gd name="connsiteY0" fmla="*/ 504056 h 3212838"/>
              <a:gd name="connsiteX1" fmla="*/ 504056 w 1008111"/>
              <a:gd name="connsiteY1" fmla="*/ 0 h 3212838"/>
              <a:gd name="connsiteX2" fmla="*/ 1008111 w 1008111"/>
              <a:gd name="connsiteY2" fmla="*/ 504056 h 3212838"/>
              <a:gd name="connsiteX3" fmla="*/ 773337 w 1008111"/>
              <a:gd name="connsiteY3" fmla="*/ 504056 h 3212838"/>
              <a:gd name="connsiteX4" fmla="*/ 773337 w 1008111"/>
              <a:gd name="connsiteY4" fmla="*/ 3212838 h 3212838"/>
              <a:gd name="connsiteX5" fmla="*/ 234774 w 1008111"/>
              <a:gd name="connsiteY5" fmla="*/ 3212838 h 3212838"/>
              <a:gd name="connsiteX6" fmla="*/ 234774 w 1008111"/>
              <a:gd name="connsiteY6" fmla="*/ 504056 h 3212838"/>
              <a:gd name="connsiteX7" fmla="*/ 0 w 1008111"/>
              <a:gd name="connsiteY7" fmla="*/ 504056 h 3212838"/>
              <a:gd name="connsiteX0" fmla="*/ 0 w 1008111"/>
              <a:gd name="connsiteY0" fmla="*/ 504056 h 3230091"/>
              <a:gd name="connsiteX1" fmla="*/ 504056 w 1008111"/>
              <a:gd name="connsiteY1" fmla="*/ 0 h 3230091"/>
              <a:gd name="connsiteX2" fmla="*/ 1008111 w 1008111"/>
              <a:gd name="connsiteY2" fmla="*/ 504056 h 3230091"/>
              <a:gd name="connsiteX3" fmla="*/ 773337 w 1008111"/>
              <a:gd name="connsiteY3" fmla="*/ 504056 h 3230091"/>
              <a:gd name="connsiteX4" fmla="*/ 773337 w 1008111"/>
              <a:gd name="connsiteY4" fmla="*/ 3212838 h 3230091"/>
              <a:gd name="connsiteX5" fmla="*/ 510819 w 1008111"/>
              <a:gd name="connsiteY5" fmla="*/ 3230091 h 3230091"/>
              <a:gd name="connsiteX6" fmla="*/ 234774 w 1008111"/>
              <a:gd name="connsiteY6" fmla="*/ 504056 h 3230091"/>
              <a:gd name="connsiteX7" fmla="*/ 0 w 1008111"/>
              <a:gd name="connsiteY7" fmla="*/ 504056 h 3230091"/>
              <a:gd name="connsiteX0" fmla="*/ 0 w 1008111"/>
              <a:gd name="connsiteY0" fmla="*/ 504056 h 3230091"/>
              <a:gd name="connsiteX1" fmla="*/ 504056 w 1008111"/>
              <a:gd name="connsiteY1" fmla="*/ 0 h 3230091"/>
              <a:gd name="connsiteX2" fmla="*/ 1008111 w 1008111"/>
              <a:gd name="connsiteY2" fmla="*/ 504056 h 3230091"/>
              <a:gd name="connsiteX3" fmla="*/ 773337 w 1008111"/>
              <a:gd name="connsiteY3" fmla="*/ 504056 h 3230091"/>
              <a:gd name="connsiteX4" fmla="*/ 549050 w 1008111"/>
              <a:gd name="connsiteY4" fmla="*/ 3212838 h 3230091"/>
              <a:gd name="connsiteX5" fmla="*/ 510819 w 1008111"/>
              <a:gd name="connsiteY5" fmla="*/ 3230091 h 3230091"/>
              <a:gd name="connsiteX6" fmla="*/ 234774 w 1008111"/>
              <a:gd name="connsiteY6" fmla="*/ 504056 h 3230091"/>
              <a:gd name="connsiteX7" fmla="*/ 0 w 1008111"/>
              <a:gd name="connsiteY7" fmla="*/ 504056 h 3230091"/>
              <a:gd name="connsiteX0" fmla="*/ 0 w 973606"/>
              <a:gd name="connsiteY0" fmla="*/ 504056 h 3230091"/>
              <a:gd name="connsiteX1" fmla="*/ 469551 w 973606"/>
              <a:gd name="connsiteY1" fmla="*/ 0 h 3230091"/>
              <a:gd name="connsiteX2" fmla="*/ 973606 w 973606"/>
              <a:gd name="connsiteY2" fmla="*/ 504056 h 3230091"/>
              <a:gd name="connsiteX3" fmla="*/ 738832 w 973606"/>
              <a:gd name="connsiteY3" fmla="*/ 504056 h 3230091"/>
              <a:gd name="connsiteX4" fmla="*/ 514545 w 973606"/>
              <a:gd name="connsiteY4" fmla="*/ 3212838 h 3230091"/>
              <a:gd name="connsiteX5" fmla="*/ 476314 w 973606"/>
              <a:gd name="connsiteY5" fmla="*/ 3230091 h 3230091"/>
              <a:gd name="connsiteX6" fmla="*/ 200269 w 973606"/>
              <a:gd name="connsiteY6" fmla="*/ 504056 h 3230091"/>
              <a:gd name="connsiteX7" fmla="*/ 0 w 973606"/>
              <a:gd name="connsiteY7" fmla="*/ 504056 h 3230091"/>
              <a:gd name="connsiteX0" fmla="*/ 0 w 887341"/>
              <a:gd name="connsiteY0" fmla="*/ 504056 h 3230091"/>
              <a:gd name="connsiteX1" fmla="*/ 469551 w 887341"/>
              <a:gd name="connsiteY1" fmla="*/ 0 h 3230091"/>
              <a:gd name="connsiteX2" fmla="*/ 887341 w 887341"/>
              <a:gd name="connsiteY2" fmla="*/ 504056 h 3230091"/>
              <a:gd name="connsiteX3" fmla="*/ 738832 w 887341"/>
              <a:gd name="connsiteY3" fmla="*/ 504056 h 3230091"/>
              <a:gd name="connsiteX4" fmla="*/ 514545 w 887341"/>
              <a:gd name="connsiteY4" fmla="*/ 3212838 h 3230091"/>
              <a:gd name="connsiteX5" fmla="*/ 476314 w 887341"/>
              <a:gd name="connsiteY5" fmla="*/ 3230091 h 3230091"/>
              <a:gd name="connsiteX6" fmla="*/ 200269 w 887341"/>
              <a:gd name="connsiteY6" fmla="*/ 504056 h 3230091"/>
              <a:gd name="connsiteX7" fmla="*/ 0 w 887341"/>
              <a:gd name="connsiteY7" fmla="*/ 504056 h 32300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87341" h="3230091">
                <a:moveTo>
                  <a:pt x="0" y="504056"/>
                </a:moveTo>
                <a:lnTo>
                  <a:pt x="469551" y="0"/>
                </a:lnTo>
                <a:lnTo>
                  <a:pt x="887341" y="504056"/>
                </a:lnTo>
                <a:lnTo>
                  <a:pt x="738832" y="504056"/>
                </a:lnTo>
                <a:lnTo>
                  <a:pt x="514545" y="3212838"/>
                </a:lnTo>
                <a:lnTo>
                  <a:pt x="476314" y="3230091"/>
                </a:lnTo>
                <a:lnTo>
                  <a:pt x="200269" y="504056"/>
                </a:lnTo>
                <a:lnTo>
                  <a:pt x="0" y="504056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/>
        </p:nvSpPr>
        <p:spPr>
          <a:xfrm>
            <a:off x="7615043" y="4555163"/>
            <a:ext cx="127743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1600" b="1" dirty="0" smtClean="0"/>
              <a:t>Increasing reactivity</a:t>
            </a:r>
            <a:endParaRPr lang="en-GB" sz="1600" b="1" dirty="0"/>
          </a:p>
        </p:txBody>
      </p:sp>
      <p:sp>
        <p:nvSpPr>
          <p:cNvPr id="10" name="TextBox 9">
            <a:hlinkClick r:id="rId3" action="ppaction://hlinksldjump"/>
          </p:cNvPr>
          <p:cNvSpPr txBox="1"/>
          <p:nvPr/>
        </p:nvSpPr>
        <p:spPr>
          <a:xfrm>
            <a:off x="8316416" y="5877272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575624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800" dirty="0" smtClean="0"/>
              <a:t>9.4 </a:t>
            </a:r>
            <a:r>
              <a:rPr lang="en-GB" sz="3800" dirty="0"/>
              <a:t>– </a:t>
            </a:r>
            <a:r>
              <a:rPr lang="en-US" sz="3800" dirty="0"/>
              <a:t>Giving out </a:t>
            </a:r>
            <a:r>
              <a:rPr lang="en-US" sz="3800" dirty="0" smtClean="0"/>
              <a:t>Energy </a:t>
            </a:r>
            <a:r>
              <a:rPr lang="en-US" sz="3800" dirty="0"/>
              <a:t>as E</a:t>
            </a:r>
            <a:r>
              <a:rPr lang="en-US" sz="3800" dirty="0" smtClean="0"/>
              <a:t>lectricity</a:t>
            </a:r>
            <a:endParaRPr lang="en-GB" sz="38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583264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 smtClean="0">
                <a:solidFill>
                  <a:srgbClr val="C00000"/>
                </a:solidFill>
              </a:rPr>
              <a:t>A simple cell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000" dirty="0" smtClean="0"/>
              <a:t>The metal strips, wire, and beaker of solution above form a </a:t>
            </a:r>
            <a:r>
              <a:rPr lang="en-US" sz="2000" b="1" dirty="0" smtClean="0">
                <a:solidFill>
                  <a:srgbClr val="FF0000"/>
                </a:solidFill>
              </a:rPr>
              <a:t>simple cell</a:t>
            </a:r>
            <a:r>
              <a:rPr lang="en-US" sz="2000" dirty="0" smtClean="0"/>
              <a:t>. Electrons </a:t>
            </a:r>
            <a:r>
              <a:rPr lang="en-US" sz="2000" dirty="0"/>
              <a:t>flow from the magnesium strip, so it is called the </a:t>
            </a:r>
            <a:r>
              <a:rPr lang="en-US" sz="2000" b="1" dirty="0">
                <a:solidFill>
                  <a:srgbClr val="FF0000"/>
                </a:solidFill>
              </a:rPr>
              <a:t>negative </a:t>
            </a:r>
            <a:r>
              <a:rPr lang="en-US" sz="2000" b="1" dirty="0" smtClean="0">
                <a:solidFill>
                  <a:srgbClr val="FF0000"/>
                </a:solidFill>
              </a:rPr>
              <a:t>pole</a:t>
            </a:r>
            <a:r>
              <a:rPr lang="en-US" sz="2000" dirty="0" smtClean="0"/>
              <a:t>. The </a:t>
            </a:r>
            <a:r>
              <a:rPr lang="en-US" sz="2000" dirty="0"/>
              <a:t>copper strip is the </a:t>
            </a:r>
            <a:r>
              <a:rPr lang="en-US" sz="2000" b="1" dirty="0">
                <a:solidFill>
                  <a:srgbClr val="FF0000"/>
                </a:solidFill>
              </a:rPr>
              <a:t>positive pole</a:t>
            </a:r>
            <a:r>
              <a:rPr lang="en-US" sz="2000" dirty="0"/>
              <a:t>. The solution is the </a:t>
            </a:r>
            <a:r>
              <a:rPr lang="en-US" sz="2000" b="1" dirty="0">
                <a:solidFill>
                  <a:srgbClr val="FF0000"/>
                </a:solidFill>
              </a:rPr>
              <a:t>electrolyte</a:t>
            </a:r>
            <a:r>
              <a:rPr lang="en-US" sz="2000" dirty="0"/>
              <a:t>.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000" b="1" dirty="0"/>
              <a:t>A simple cell consists of two metals and an electrolyte. The </a:t>
            </a:r>
            <a:r>
              <a:rPr lang="en-US" sz="2000" b="1" dirty="0" smtClean="0"/>
              <a:t>more reactive </a:t>
            </a:r>
            <a:r>
              <a:rPr lang="en-US" sz="2000" b="1" dirty="0"/>
              <a:t>metal is the negative pole of the cell. Electrons flow from it.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Other metals can also be used, as long as they differ in </a:t>
            </a:r>
            <a:r>
              <a:rPr lang="en-US" sz="2000" dirty="0" smtClean="0"/>
              <a:t>reactivity. And </a:t>
            </a:r>
            <a:r>
              <a:rPr lang="en-US" sz="2000" dirty="0"/>
              <a:t>any solution can be used, as long as it contains ions.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You could connect a voltmeter into the circuit, to measure the </a:t>
            </a:r>
            <a:r>
              <a:rPr lang="en-US" sz="2000" dirty="0" smtClean="0"/>
              <a:t>voltage. The </a:t>
            </a:r>
            <a:r>
              <a:rPr lang="en-US" sz="2000" dirty="0"/>
              <a:t>bigger the difference in reactivity of the metals, the larger the </a:t>
            </a:r>
            <a:r>
              <a:rPr lang="en-US" sz="2000" dirty="0" smtClean="0"/>
              <a:t>voltage, and </a:t>
            </a:r>
            <a:r>
              <a:rPr lang="en-US" sz="2000" dirty="0"/>
              <a:t>the more brightly the bulb will light. Find out more on page 190.</a:t>
            </a:r>
            <a:endParaRPr lang="en-US" sz="2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smtClean="0">
                <a:latin typeface="Arial" panose="020B0604020202020204" pitchFamily="34" charset="0"/>
                <a:cs typeface="Arial" panose="020B0604020202020204" pitchFamily="34" charset="0"/>
              </a:rPr>
              <a:t>Page 120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372200" y="1127994"/>
            <a:ext cx="2515824" cy="2516073"/>
          </a:xfrm>
          <a:prstGeom prst="rect">
            <a:avLst/>
          </a:prstGeom>
          <a:solidFill>
            <a:srgbClr val="C1D6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lnSpc>
                <a:spcPts val="2700"/>
              </a:lnSpc>
              <a:buClr>
                <a:srgbClr val="C00000"/>
              </a:buClr>
              <a:tabLst>
                <a:tab pos="2420938" algn="l"/>
              </a:tabLst>
            </a:pPr>
            <a:r>
              <a:rPr lang="en-US" sz="20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Remember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</a:p>
          <a:p>
            <a:pPr marL="276225" indent="-276225">
              <a:lnSpc>
                <a:spcPts val="2700"/>
              </a:lnSpc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electrolysis, a current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brings about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 reaction.</a:t>
            </a:r>
          </a:p>
          <a:p>
            <a:pPr marL="276225" indent="-276225">
              <a:lnSpc>
                <a:spcPts val="2700"/>
              </a:lnSpc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In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simple cells,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reactions produce a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current.</a:t>
            </a:r>
            <a:endParaRPr lang="en-GB" sz="20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Oval 10"/>
          <p:cNvSpPr/>
          <p:nvPr/>
        </p:nvSpPr>
        <p:spPr>
          <a:xfrm rot="1078849">
            <a:off x="8569974" y="962872"/>
            <a:ext cx="414517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3" action="ppaction://hlinksldjump"/>
          </p:cNvPr>
          <p:cNvSpPr txBox="1"/>
          <p:nvPr/>
        </p:nvSpPr>
        <p:spPr>
          <a:xfrm>
            <a:off x="8316416" y="5838363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5758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11047" y="3717032"/>
            <a:ext cx="6181433" cy="295232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699792" y="3501008"/>
            <a:ext cx="2376264" cy="3600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800" dirty="0" smtClean="0"/>
              <a:t>9.4 </a:t>
            </a:r>
            <a:r>
              <a:rPr lang="en-GB" sz="3800" dirty="0"/>
              <a:t>– </a:t>
            </a:r>
            <a:r>
              <a:rPr lang="en-US" sz="3800" dirty="0"/>
              <a:t>Giving out </a:t>
            </a:r>
            <a:r>
              <a:rPr lang="en-US" sz="3800" dirty="0" smtClean="0"/>
              <a:t>Energy </a:t>
            </a:r>
            <a:r>
              <a:rPr lang="en-US" sz="3800" dirty="0"/>
              <a:t>as E</a:t>
            </a:r>
            <a:r>
              <a:rPr lang="en-US" sz="3800" dirty="0" smtClean="0"/>
              <a:t>lectricity</a:t>
            </a:r>
            <a:endParaRPr lang="en-GB" sz="38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12969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2400" b="1" dirty="0" smtClean="0">
                <a:solidFill>
                  <a:srgbClr val="C00000"/>
                </a:solidFill>
              </a:rPr>
              <a:t>The </a:t>
            </a:r>
            <a:r>
              <a:rPr lang="en-US" sz="2400" b="1" dirty="0">
                <a:solidFill>
                  <a:srgbClr val="C00000"/>
                </a:solidFill>
              </a:rPr>
              <a:t>hydrogen fuel cell</a:t>
            </a:r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400" dirty="0"/>
              <a:t>In the hydrogen fuel cell, hydrogen and oxygen combine without </a:t>
            </a:r>
            <a:r>
              <a:rPr lang="en-US" sz="2400" dirty="0" smtClean="0"/>
              <a:t>burning. It </a:t>
            </a:r>
            <a:r>
              <a:rPr lang="en-US" sz="2400" dirty="0"/>
              <a:t>is a redox reaction. The energy is given out as an electric current.</a:t>
            </a:r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400" dirty="0"/>
              <a:t>Like the simple cell, the fuel cell </a:t>
            </a:r>
            <a:r>
              <a:rPr lang="en-US" sz="2400" dirty="0" smtClean="0"/>
              <a:t>has a </a:t>
            </a:r>
            <a:r>
              <a:rPr lang="en-US" sz="2400" dirty="0"/>
              <a:t>negative pole that gives out </a:t>
            </a:r>
            <a:r>
              <a:rPr lang="en-US" sz="2400" dirty="0" smtClean="0"/>
              <a:t>electrons, a </a:t>
            </a:r>
            <a:r>
              <a:rPr lang="en-US" sz="2400" dirty="0"/>
              <a:t>positive pole that accepts them, </a:t>
            </a:r>
            <a:r>
              <a:rPr lang="en-US" sz="2400" dirty="0" smtClean="0"/>
              <a:t>and an </a:t>
            </a:r>
            <a:r>
              <a:rPr lang="en-US" sz="2400" dirty="0"/>
              <a:t>electrolyte.</a:t>
            </a:r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400" dirty="0"/>
              <a:t>Both poles are made of carbon.</a:t>
            </a:r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400" dirty="0"/>
              <a:t>The negative pole is surrounded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by hydrogen</a:t>
            </a:r>
            <a:r>
              <a:rPr lang="en-US" sz="2400" dirty="0"/>
              <a:t>, and the positive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pole by oxygen </a:t>
            </a:r>
            <a:r>
              <a:rPr lang="en-US" sz="2400" dirty="0"/>
              <a:t>(in air).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The electrolyte </a:t>
            </a:r>
            <a:br>
              <a:rPr lang="en-US" sz="2400" dirty="0" smtClean="0"/>
            </a:br>
            <a:r>
              <a:rPr lang="en-US" sz="2400" dirty="0" smtClean="0"/>
              <a:t>contains OH</a:t>
            </a:r>
            <a:r>
              <a:rPr lang="en-US" sz="2400" baseline="30000" dirty="0" smtClean="0"/>
              <a:t>-</a:t>
            </a:r>
            <a:r>
              <a:rPr lang="en-US" sz="2400" dirty="0" smtClean="0"/>
              <a:t> </a:t>
            </a:r>
            <a:br>
              <a:rPr lang="en-US" sz="2400" dirty="0" smtClean="0"/>
            </a:br>
            <a:r>
              <a:rPr lang="en-US" sz="2400" dirty="0" smtClean="0"/>
              <a:t>ions</a:t>
            </a:r>
            <a:r>
              <a:rPr lang="en-US" sz="2400" dirty="0"/>
              <a:t>.</a:t>
            </a:r>
            <a:endParaRPr lang="en-US" sz="24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316416" y="1052736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159566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800" dirty="0"/>
              <a:t>9.4 – </a:t>
            </a:r>
            <a:r>
              <a:rPr lang="en-US" sz="3800" dirty="0"/>
              <a:t>Giving out Energy as Electricity</a:t>
            </a:r>
            <a:endParaRPr lang="en-GB" sz="38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1296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>
                <a:solidFill>
                  <a:srgbClr val="C00000"/>
                </a:solidFill>
              </a:rPr>
              <a:t>The hydrogen fuel </a:t>
            </a:r>
            <a:r>
              <a:rPr lang="en-US" sz="2000" b="1" dirty="0" smtClean="0">
                <a:solidFill>
                  <a:srgbClr val="C00000"/>
                </a:solidFill>
              </a:rPr>
              <a:t>cell</a:t>
            </a:r>
            <a:endParaRPr lang="en-US" sz="2000" b="1" dirty="0">
              <a:solidFill>
                <a:srgbClr val="C00000"/>
              </a:solidFill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0932417"/>
              </p:ext>
            </p:extLst>
          </p:nvPr>
        </p:nvGraphicFramePr>
        <p:xfrm>
          <a:off x="179510" y="1556792"/>
          <a:ext cx="8712970" cy="46588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4498"/>
                <a:gridCol w="4248472"/>
              </a:tblGrid>
              <a:tr h="504056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 the negative pole</a:t>
                      </a:r>
                      <a:endParaRPr lang="en-GB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 the positive pole</a:t>
                      </a:r>
                      <a:endParaRPr lang="en-GB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844120">
                <a:tc>
                  <a:txBody>
                    <a:bodyPr/>
                    <a:lstStyle/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Hydrogen loses electrons to the OH</a:t>
                      </a:r>
                      <a:r>
                        <a:rPr kumimoji="0" lang="en-US" sz="2000" b="0" i="0" u="none" strike="noStrike" kern="1200" baseline="-2500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ions. It is </a:t>
                      </a:r>
                      <a:r>
                        <a:rPr kumimoji="0" lang="en-US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oxidised</a:t>
                      </a:r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:</a:t>
                      </a:r>
                    </a:p>
                    <a:p>
                      <a:r>
                        <a:rPr kumimoji="0" lang="en-US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2H</a:t>
                      </a:r>
                      <a:r>
                        <a:rPr kumimoji="0" lang="en-US" sz="2000" b="1" i="0" u="none" strike="noStrike" kern="1200" baseline="-25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US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US" sz="2000" b="1" i="1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</a:t>
                      </a:r>
                      <a:r>
                        <a:rPr kumimoji="0" lang="en-US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+ 4OH</a:t>
                      </a:r>
                      <a:r>
                        <a:rPr kumimoji="0" lang="en-US" sz="2800" b="1" i="0" u="none" strike="noStrike" kern="1200" baseline="30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r>
                        <a:rPr kumimoji="0" lang="en-US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US" sz="2000" b="1" i="0" u="none" strike="noStrike" kern="1200" baseline="0" dirty="0" err="1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aq</a:t>
                      </a:r>
                      <a:r>
                        <a:rPr kumimoji="0" lang="en-US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</a:t>
                      </a:r>
                      <a:r>
                        <a:rPr kumimoji="0" lang="en-US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  <a:t> </a:t>
                      </a:r>
                      <a:r>
                        <a:rPr kumimoji="0" lang="en-US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4H</a:t>
                      </a:r>
                      <a:r>
                        <a:rPr kumimoji="0" lang="en-US" sz="2000" b="1" i="0" u="none" strike="noStrike" kern="1200" baseline="-25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US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 (</a:t>
                      </a:r>
                      <a:r>
                        <a:rPr kumimoji="0" lang="en-US" sz="2000" b="1" i="1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</a:t>
                      </a:r>
                      <a:r>
                        <a:rPr kumimoji="0" lang="en-US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+ 4e</a:t>
                      </a:r>
                      <a:r>
                        <a:rPr kumimoji="0" lang="en-US" sz="2000" b="1" i="0" u="none" strike="noStrike" kern="1200" baseline="30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endParaRPr kumimoji="0" lang="en-US" sz="2000" b="1" i="0" u="none" strike="noStrike" kern="1200" baseline="0" dirty="0" smtClean="0">
                        <a:solidFill>
                          <a:srgbClr val="FF0000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 current of electrons flows through the wire to the positive pole.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You can make use of it on the way. For example, pass it through light bulbs to light your home.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electrons are accepted by oxygen molecules.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Oxygen is reduced to OH 2 ions:</a:t>
                      </a:r>
                    </a:p>
                    <a:p>
                      <a:r>
                        <a:rPr kumimoji="0" lang="en-US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</a:t>
                      </a:r>
                      <a:r>
                        <a:rPr kumimoji="0" lang="en-US" sz="2000" b="1" i="0" u="none" strike="noStrike" kern="1200" baseline="-25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US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US" sz="2000" b="1" i="1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</a:t>
                      </a:r>
                      <a:r>
                        <a:rPr kumimoji="0" lang="en-US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+ 2H</a:t>
                      </a:r>
                      <a:r>
                        <a:rPr kumimoji="0" lang="en-US" sz="2000" b="1" i="0" u="none" strike="noStrike" kern="1200" baseline="-25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en-US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O (</a:t>
                      </a:r>
                      <a:r>
                        <a:rPr kumimoji="0" lang="en-US" sz="2000" b="1" i="1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</a:t>
                      </a:r>
                      <a:r>
                        <a:rPr kumimoji="0" lang="en-US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+ 4e</a:t>
                      </a:r>
                      <a:r>
                        <a:rPr kumimoji="0" lang="en-US" sz="2000" b="1" i="0" u="none" strike="noStrike" kern="1200" baseline="30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r>
                        <a:rPr kumimoji="0" lang="en-US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  <a:t> </a:t>
                      </a:r>
                      <a:r>
                        <a:rPr kumimoji="0" lang="en-US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4OH</a:t>
                      </a:r>
                      <a:r>
                        <a:rPr kumimoji="0" lang="en-US" sz="2800" b="1" i="0" u="none" strike="noStrike" kern="1200" baseline="30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-</a:t>
                      </a:r>
                      <a:r>
                        <a:rPr kumimoji="0" lang="en-US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US" sz="2000" b="1" i="1" u="none" strike="noStrike" kern="1200" baseline="0" dirty="0" err="1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aq</a:t>
                      </a:r>
                      <a:r>
                        <a:rPr kumimoji="0" lang="en-US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But the concentration of OH2 ions in the electrolyte does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increase. Why not?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751300">
                <a:tc gridSpan="2"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Adding the two half-equations gives the full equation for the redox reaction:</a:t>
                      </a:r>
                    </a:p>
                    <a:p>
                      <a:pPr algn="ctr"/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2H</a:t>
                      </a:r>
                      <a:r>
                        <a:rPr lang="en-US" sz="2000" b="1" baseline="-25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lang="en-US" sz="2000" b="1" i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 + O</a:t>
                      </a:r>
                      <a:r>
                        <a:rPr lang="en-US" sz="2000" b="1" baseline="-25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(g) </a:t>
                      </a:r>
                      <a:r>
                        <a:rPr kumimoji="0" lang="en-US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sym typeface="Wingdings 3" panose="05040102010807070707" pitchFamily="18" charset="2"/>
                        </a:rPr>
                        <a:t>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2H</a:t>
                      </a:r>
                      <a:r>
                        <a:rPr lang="en-US" sz="2000" b="1" baseline="-25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 (</a:t>
                      </a:r>
                      <a:r>
                        <a:rPr lang="en-US" sz="2000" b="1" i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pPr algn="ctr"/>
                      <a:r>
                        <a:rPr lang="en-US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So the overall reaction is that hydrogen and oxygen combine to form water.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>
            <a:hlinkClick r:id="rId3" action="ppaction://hlinksldjump"/>
          </p:cNvPr>
          <p:cNvSpPr txBox="1"/>
          <p:nvPr/>
        </p:nvSpPr>
        <p:spPr>
          <a:xfrm>
            <a:off x="8316416" y="1085835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31666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800" dirty="0" smtClean="0"/>
              <a:t>9.4 </a:t>
            </a:r>
            <a:r>
              <a:rPr lang="en-GB" sz="3800" dirty="0"/>
              <a:t>– </a:t>
            </a:r>
            <a:r>
              <a:rPr lang="en-US" sz="3800" dirty="0"/>
              <a:t>Giving out </a:t>
            </a:r>
            <a:r>
              <a:rPr lang="en-US" sz="3800" dirty="0" smtClean="0"/>
              <a:t>Energy </a:t>
            </a:r>
            <a:r>
              <a:rPr lang="en-US" sz="3800" dirty="0"/>
              <a:t>as E</a:t>
            </a:r>
            <a:r>
              <a:rPr lang="en-US" sz="3800" dirty="0" smtClean="0"/>
              <a:t>lectricity</a:t>
            </a:r>
            <a:endParaRPr lang="en-GB" sz="38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12969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2000" b="1" dirty="0" smtClean="0">
                <a:solidFill>
                  <a:srgbClr val="C00000"/>
                </a:solidFill>
              </a:rPr>
              <a:t>Advantages </a:t>
            </a:r>
            <a:r>
              <a:rPr lang="en-US" sz="2000" b="1" dirty="0">
                <a:solidFill>
                  <a:srgbClr val="C00000"/>
                </a:solidFill>
              </a:rPr>
              <a:t>of the hydrogen fuel cell</a:t>
            </a:r>
          </a:p>
          <a:p>
            <a:pPr marL="723900" indent="-36195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Only </a:t>
            </a:r>
            <a:r>
              <a:rPr lang="en-US" sz="2000" dirty="0"/>
              <a:t>water is formed. No pollutants!</a:t>
            </a:r>
          </a:p>
          <a:p>
            <a:pPr marL="723900" indent="-36195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The </a:t>
            </a:r>
            <a:r>
              <a:rPr lang="en-US" sz="2000" dirty="0"/>
              <a:t>reaction gives out plenty of energy. 1 kg </a:t>
            </a:r>
            <a:r>
              <a:rPr lang="en-US" sz="2000" dirty="0" smtClean="0"/>
              <a:t>of hydrogen </a:t>
            </a:r>
            <a:r>
              <a:rPr lang="en-US" sz="2000" dirty="0"/>
              <a:t>gives about 2.5 times as much energy </a:t>
            </a:r>
            <a:r>
              <a:rPr lang="en-US" sz="2000" dirty="0" smtClean="0"/>
              <a:t>as 1 </a:t>
            </a:r>
            <a:r>
              <a:rPr lang="en-US" sz="2000" dirty="0"/>
              <a:t>kg of natural gas (methane).</a:t>
            </a:r>
          </a:p>
          <a:p>
            <a:pPr marL="723900" indent="-361950">
              <a:buClr>
                <a:srgbClr val="C0000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We </a:t>
            </a:r>
            <a:r>
              <a:rPr lang="en-US" sz="2000" dirty="0"/>
              <a:t>will not run out of hydrogen. It can be made </a:t>
            </a:r>
            <a:r>
              <a:rPr lang="en-US" sz="2000" dirty="0" smtClean="0"/>
              <a:t>by the </a:t>
            </a:r>
            <a:r>
              <a:rPr lang="en-US" sz="2000" dirty="0"/>
              <a:t>electrolysis of water with a little acid </a:t>
            </a:r>
            <a:r>
              <a:rPr lang="en-US" sz="2000" dirty="0" smtClean="0"/>
              <a:t>added.</a:t>
            </a:r>
            <a:br>
              <a:rPr lang="en-US" sz="2000" dirty="0" smtClean="0"/>
            </a:br>
            <a:r>
              <a:rPr lang="en-US" sz="2000" dirty="0" smtClean="0"/>
              <a:t>Solar </a:t>
            </a:r>
            <a:r>
              <a:rPr lang="en-US" sz="2000" dirty="0"/>
              <a:t>power could provide cheap electricity for </a:t>
            </a:r>
            <a:r>
              <a:rPr lang="en-US" sz="2000" dirty="0" smtClean="0"/>
              <a:t>this. Scientists </a:t>
            </a:r>
            <a:r>
              <a:rPr lang="en-US" sz="2000" dirty="0"/>
              <a:t>also hope to make it from waste </a:t>
            </a:r>
            <a:r>
              <a:rPr lang="en-US" sz="2000" dirty="0" smtClean="0"/>
              <a:t>plant material</a:t>
            </a:r>
            <a:r>
              <a:rPr lang="en-US" sz="2000" dirty="0"/>
              <a:t>, using </a:t>
            </a:r>
            <a:r>
              <a:rPr lang="en-US" sz="2000" dirty="0" smtClean="0"/>
              <a:t>bacteria.</a:t>
            </a:r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But there is a drawback.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Hydrogen </a:t>
            </a:r>
            <a:r>
              <a:rPr lang="en-US" sz="2000" dirty="0"/>
              <a:t>is very </a:t>
            </a:r>
            <a:r>
              <a:rPr lang="en-US" sz="2000" dirty="0" smtClean="0"/>
              <a:t>flammable. A </a:t>
            </a:r>
            <a:br>
              <a:rPr lang="en-US" sz="2000" dirty="0" smtClean="0"/>
            </a:br>
            <a:r>
              <a:rPr lang="en-US" sz="2000" dirty="0" smtClean="0"/>
              <a:t>spark </a:t>
            </a:r>
            <a:r>
              <a:rPr lang="en-US" sz="2000" dirty="0"/>
              <a:t>or lit match will cause a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mixture </a:t>
            </a:r>
            <a:r>
              <a:rPr lang="en-US" sz="2000" dirty="0"/>
              <a:t>of </a:t>
            </a:r>
            <a:r>
              <a:rPr lang="en-US" sz="2000" dirty="0" smtClean="0"/>
              <a:t>hydrogen and </a:t>
            </a:r>
            <a:r>
              <a:rPr lang="en-US" sz="2000" dirty="0"/>
              <a:t>air to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explode</a:t>
            </a:r>
            <a:r>
              <a:rPr lang="en-US" sz="2000" dirty="0"/>
              <a:t>. So it must be stored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safely</a:t>
            </a:r>
            <a:r>
              <a:rPr lang="en-US" sz="2000" dirty="0"/>
              <a:t>.</a:t>
            </a:r>
            <a:endParaRPr lang="en-US" sz="2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9160" y="3717033"/>
            <a:ext cx="4303320" cy="295232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51519" y="6023029"/>
            <a:ext cx="42484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dirty="0">
                <a:latin typeface="FrutigerLTStd-Light"/>
              </a:rPr>
              <a:t>This car has a hydrogen fuel cell instead of a petrol engine.</a:t>
            </a:r>
            <a:endParaRPr lang="en-GB" dirty="0"/>
          </a:p>
        </p:txBody>
      </p:sp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8316416" y="980728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03562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3800" dirty="0"/>
              <a:t>9.4 – </a:t>
            </a:r>
            <a:r>
              <a:rPr lang="en-US" sz="3800" dirty="0"/>
              <a:t>Giving out Energy as Electricity</a:t>
            </a:r>
            <a:endParaRPr lang="en-GB" sz="38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121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5899"/>
            <a:ext cx="8699936" cy="558000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3502025" algn="l"/>
              </a:tabLst>
            </a:pPr>
            <a:r>
              <a:rPr lang="en-US" sz="2580" dirty="0" smtClean="0"/>
              <a:t>Can </a:t>
            </a:r>
            <a:r>
              <a:rPr lang="en-US" sz="2580" dirty="0"/>
              <a:t>you get electricity from a non-redox reaction? Explain.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3502025" algn="l"/>
              </a:tabLst>
            </a:pPr>
            <a:r>
              <a:rPr lang="en-US" sz="2580" dirty="0" smtClean="0"/>
              <a:t>In </a:t>
            </a:r>
            <a:r>
              <a:rPr lang="en-US" sz="2580" dirty="0"/>
              <a:t>a simple cell, which metal gives up electrons to </a:t>
            </a:r>
            <a:r>
              <a:rPr lang="en-US" sz="2580" dirty="0" smtClean="0"/>
              <a:t>produce the </a:t>
            </a:r>
            <a:r>
              <a:rPr lang="en-US" sz="2580" dirty="0"/>
              <a:t>current: the more reactive or less reactive one?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3502025" algn="l"/>
              </a:tabLst>
            </a:pPr>
            <a:r>
              <a:rPr lang="en-US" sz="2580" dirty="0" smtClean="0"/>
              <a:t>A </a:t>
            </a:r>
            <a:r>
              <a:rPr lang="en-US" sz="2580" dirty="0"/>
              <a:t>wire connects strips of magnesium and copper, </a:t>
            </a:r>
            <a:r>
              <a:rPr lang="en-US" sz="2580" dirty="0" smtClean="0"/>
              <a:t>standing in </a:t>
            </a:r>
            <a:r>
              <a:rPr lang="en-US" sz="2580" dirty="0"/>
              <a:t>an electrolyte. Bubbles appear at the copper strip. Why?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3502025" algn="l"/>
              </a:tabLst>
            </a:pPr>
            <a:r>
              <a:rPr lang="en-US" sz="2580" dirty="0" smtClean="0"/>
              <a:t>You </a:t>
            </a:r>
            <a:r>
              <a:rPr lang="en-US" sz="2580" dirty="0"/>
              <a:t>connect two strips of iron using wire, and stand </a:t>
            </a:r>
            <a:r>
              <a:rPr lang="en-US" sz="2580" dirty="0" smtClean="0"/>
              <a:t>them in </a:t>
            </a:r>
            <a:r>
              <a:rPr lang="en-US" sz="2580" dirty="0"/>
              <a:t>an electrolyte. Will a current flow? Explain your answer.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3502025" algn="l"/>
              </a:tabLst>
            </a:pPr>
            <a:r>
              <a:rPr lang="en-US" sz="2580" b="1" dirty="0" smtClean="0"/>
              <a:t>a</a:t>
            </a:r>
            <a:r>
              <a:rPr lang="en-US" sz="2580" dirty="0" smtClean="0"/>
              <a:t> </a:t>
            </a:r>
            <a:r>
              <a:rPr lang="en-US" sz="2580" dirty="0"/>
              <a:t>In the hydrogen fuel cell, what is the </a:t>
            </a:r>
            <a:r>
              <a:rPr lang="en-US" sz="2580" dirty="0" smtClean="0"/>
              <a:t>fuel?</a:t>
            </a:r>
            <a:br>
              <a:rPr lang="en-US" sz="2580" dirty="0" smtClean="0"/>
            </a:br>
            <a:r>
              <a:rPr lang="en-US" sz="2580" b="1" dirty="0" smtClean="0"/>
              <a:t>b</a:t>
            </a:r>
            <a:r>
              <a:rPr lang="en-US" sz="2580" dirty="0" smtClean="0"/>
              <a:t> </a:t>
            </a:r>
            <a:r>
              <a:rPr lang="en-US" sz="2580" dirty="0"/>
              <a:t>How are the electrons transferred in this </a:t>
            </a:r>
            <a:r>
              <a:rPr lang="en-US" sz="2580" dirty="0" smtClean="0"/>
              <a:t>cell?</a:t>
            </a:r>
            <a:br>
              <a:rPr lang="en-US" sz="2580" dirty="0" smtClean="0"/>
            </a:br>
            <a:r>
              <a:rPr lang="en-US" sz="2580" b="1" dirty="0" smtClean="0"/>
              <a:t>c</a:t>
            </a:r>
            <a:r>
              <a:rPr lang="en-US" sz="2580" dirty="0" smtClean="0"/>
              <a:t> </a:t>
            </a:r>
            <a:r>
              <a:rPr lang="en-US" sz="2580" dirty="0"/>
              <a:t>What type of electrolyte is used?</a:t>
            </a: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244408" y="3174067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 rot="1078849">
            <a:off x="8453916" y="94633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172400" y="3822139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75242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3800" dirty="0" smtClean="0"/>
              <a:t>The Batteries in Your Life</a:t>
            </a:r>
            <a:endParaRPr lang="en-GB" sz="38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12969" cy="5586145"/>
          </a:xfrm>
          <a:prstGeom prst="rect">
            <a:avLst/>
          </a:prstGeom>
          <a:gradFill>
            <a:gsLst>
              <a:gs pos="0">
                <a:schemeClr val="accent6">
                  <a:lumMod val="5000"/>
                  <a:lumOff val="9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2100" b="1" dirty="0">
                <a:solidFill>
                  <a:srgbClr val="C00000"/>
                </a:solidFill>
              </a:rPr>
              <a:t>Batteries and you</a:t>
            </a:r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100" dirty="0"/>
              <a:t>We depend a lot on batteries. Cars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and buses </a:t>
            </a:r>
            <a:r>
              <a:rPr lang="en-US" sz="2100" dirty="0"/>
              <a:t>will not start without </a:t>
            </a:r>
            <a:r>
              <a:rPr lang="en-US" sz="2100" dirty="0" smtClean="0"/>
              <a:t>them. </a:t>
            </a:r>
            <a:br>
              <a:rPr lang="en-US" sz="2100" dirty="0" smtClean="0"/>
            </a:br>
            <a:r>
              <a:rPr lang="en-US" sz="2100" dirty="0" smtClean="0"/>
              <a:t>Torches </a:t>
            </a:r>
            <a:r>
              <a:rPr lang="en-US" sz="2100" dirty="0"/>
              <a:t>need them. So do mobile </a:t>
            </a:r>
            <a:r>
              <a:rPr lang="en-IE" sz="2100" dirty="0" smtClean="0"/>
              <a:t/>
            </a:r>
            <a:br>
              <a:rPr lang="en-IE" sz="2100" dirty="0" smtClean="0"/>
            </a:br>
            <a:r>
              <a:rPr lang="en-US" sz="2100" dirty="0" smtClean="0"/>
              <a:t>phones</a:t>
            </a:r>
            <a:r>
              <a:rPr lang="en-US" sz="2100" dirty="0"/>
              <a:t>, laptops, cameras, iPods …</a:t>
            </a:r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100" dirty="0"/>
              <a:t>The diagram on the right shows a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simple model </a:t>
            </a:r>
            <a:r>
              <a:rPr lang="en-US" sz="2100" dirty="0"/>
              <a:t>of a battery (or cell</a:t>
            </a:r>
            <a:r>
              <a:rPr lang="en-US" sz="2100" dirty="0" smtClean="0"/>
              <a:t>). All </a:t>
            </a:r>
            <a:br>
              <a:rPr lang="en-US" sz="2100" dirty="0" smtClean="0"/>
            </a:br>
            <a:r>
              <a:rPr lang="en-US" sz="2100" dirty="0" smtClean="0"/>
              <a:t>batteries contain </a:t>
            </a:r>
            <a:r>
              <a:rPr lang="en-US" sz="2100" dirty="0"/>
              <a:t>two solid substances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of </a:t>
            </a:r>
            <a:r>
              <a:rPr lang="en-US" sz="2100" dirty="0"/>
              <a:t>different  </a:t>
            </a:r>
            <a:r>
              <a:rPr lang="en-US" sz="2100" dirty="0" smtClean="0"/>
              <a:t>reactivity</a:t>
            </a:r>
            <a:r>
              <a:rPr lang="en-US" sz="2100" dirty="0"/>
              <a:t>, and </a:t>
            </a:r>
            <a:r>
              <a:rPr lang="en-US" sz="2100" dirty="0" smtClean="0"/>
              <a:t>an electrolyte</a:t>
            </a:r>
            <a:r>
              <a:rPr lang="en-US" sz="2100" dirty="0"/>
              <a:t>. The more reactive substance gives up electrons more </a:t>
            </a:r>
            <a:r>
              <a:rPr lang="en-US" sz="2100" dirty="0" smtClean="0"/>
              <a:t>readily. These </a:t>
            </a:r>
            <a:r>
              <a:rPr lang="en-US" sz="2100" dirty="0"/>
              <a:t>flow out of the battery as an electric current.</a:t>
            </a:r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100" dirty="0"/>
              <a:t>Since the more reactive substance provides the electrons, it is called </a:t>
            </a:r>
            <a:r>
              <a:rPr lang="en-US" sz="2100" dirty="0" smtClean="0"/>
              <a:t>the negative </a:t>
            </a:r>
            <a:r>
              <a:rPr lang="en-US" sz="2100" dirty="0"/>
              <a:t>pole, or negative electrode, or negative terminal.</a:t>
            </a:r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100" dirty="0"/>
              <a:t>The simple cell, shown on page 120, is the simplest battery of all. But it </a:t>
            </a:r>
            <a:r>
              <a:rPr lang="en-US" sz="2100" dirty="0" smtClean="0"/>
              <a:t>is not </a:t>
            </a:r>
            <a:r>
              <a:rPr lang="en-US" sz="2100" dirty="0"/>
              <a:t>very practical. You could not use it in a torch, for example, and it </a:t>
            </a:r>
            <a:r>
              <a:rPr lang="en-US" sz="2100" dirty="0" smtClean="0"/>
              <a:t>does not </a:t>
            </a:r>
            <a:r>
              <a:rPr lang="en-US" sz="2100" dirty="0"/>
              <a:t>have enough voltage to start a car. You need other types of battery.</a:t>
            </a:r>
            <a:endParaRPr lang="en-US" sz="21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64088" y="1124743"/>
            <a:ext cx="3536479" cy="2509761"/>
          </a:xfrm>
          <a:prstGeom prst="rect">
            <a:avLst/>
          </a:prstGeom>
        </p:spPr>
      </p:pic>
      <p:sp>
        <p:nvSpPr>
          <p:cNvPr id="8" name="TextBox 7">
            <a:hlinkClick r:id="rId4" action="ppaction://hlinksldjump"/>
          </p:cNvPr>
          <p:cNvSpPr txBox="1"/>
          <p:nvPr/>
        </p:nvSpPr>
        <p:spPr>
          <a:xfrm>
            <a:off x="8316416" y="5877272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868180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416824" cy="625434"/>
          </a:xfrm>
        </p:spPr>
        <p:txBody>
          <a:bodyPr>
            <a:noAutofit/>
          </a:bodyPr>
          <a:lstStyle/>
          <a:p>
            <a:r>
              <a:rPr lang="en-GB" dirty="0" smtClean="0"/>
              <a:t>1 – Assessment Structure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300" dirty="0"/>
              <a:t>All candidates </a:t>
            </a:r>
            <a:r>
              <a:rPr lang="en-US" sz="2300" dirty="0" smtClean="0"/>
              <a:t>take.</a:t>
            </a:r>
            <a:endParaRPr lang="en-US" sz="2300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3179325"/>
              </p:ext>
            </p:extLst>
          </p:nvPr>
        </p:nvGraphicFramePr>
        <p:xfrm>
          <a:off x="331250" y="1623784"/>
          <a:ext cx="8417211" cy="414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68742"/>
                <a:gridCol w="216024"/>
                <a:gridCol w="4032445"/>
              </a:tblGrid>
              <a:tr h="360040">
                <a:tc>
                  <a:txBody>
                    <a:bodyPr/>
                    <a:lstStyle/>
                    <a:p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Either: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Or: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  <a:tr h="1584176">
                <a:tc>
                  <a:txBody>
                    <a:bodyPr/>
                    <a:lstStyle/>
                    <a:p>
                      <a:r>
                        <a:rPr kumimoji="0" lang="en-US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5 </a:t>
                      </a:r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 15 minutes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Practical Test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 AO3.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Questions will be based on the experimental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skills in Section 7.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paper is structured to assess grade ranges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A*–G.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 marks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20% of the final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total mark.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R w="12700" cmpd="sng">
                      <a:noFill/>
                    </a:lnR>
                  </a:tcPr>
                </a:tc>
                <a:tc>
                  <a:txBody>
                    <a:bodyPr/>
                    <a:lstStyle/>
                    <a:p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Paper 6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 hour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Alternative to Practical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test assessment objective AO3.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Questions will be based on the experimental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skills in Section 7.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The paper is structured to assess grade ranges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A*–G.</a:t>
                      </a:r>
                    </a:p>
                    <a:p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 marks</a:t>
                      </a:r>
                    </a:p>
                    <a:p>
                      <a:r>
                        <a:rPr kumimoji="0" lang="en-US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This paper will be weighted at 20% of the final 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total mark.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mpd="sng">
                      <a:noFill/>
                    </a:ln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958562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3800" dirty="0" smtClean="0"/>
              <a:t>The Batteries in Your Life</a:t>
            </a:r>
            <a:endParaRPr lang="en-GB" sz="38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12969" cy="5632311"/>
          </a:xfrm>
          <a:prstGeom prst="rect">
            <a:avLst/>
          </a:prstGeom>
          <a:gradFill>
            <a:gsLst>
              <a:gs pos="0">
                <a:schemeClr val="accent6">
                  <a:lumMod val="5000"/>
                  <a:lumOff val="9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2400" b="1" dirty="0" smtClean="0">
                <a:solidFill>
                  <a:srgbClr val="C00000"/>
                </a:solidFill>
              </a:rPr>
              <a:t>A </a:t>
            </a:r>
            <a:r>
              <a:rPr lang="en-US" sz="2400" b="1" dirty="0">
                <a:solidFill>
                  <a:srgbClr val="C00000"/>
                </a:solidFill>
              </a:rPr>
              <a:t>torch battery</a:t>
            </a:r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400" dirty="0"/>
              <a:t>Torch batteries are ‘dry’, and easy to carry around:</a:t>
            </a:r>
            <a:br>
              <a:rPr lang="en-US" sz="2400" dirty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/>
            </a:r>
            <a:br>
              <a:rPr lang="en-US" sz="2400" dirty="0"/>
            </a:br>
            <a:endParaRPr lang="en-US" sz="2400" dirty="0"/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2400" dirty="0" smtClean="0"/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2400" dirty="0"/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2400" dirty="0" smtClean="0"/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2400" dirty="0" smtClean="0"/>
          </a:p>
          <a:p>
            <a:pPr>
              <a:buClr>
                <a:srgbClr val="C00000"/>
              </a:buClr>
            </a:pPr>
            <a:endParaRPr lang="en-US" sz="2400" dirty="0"/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400" dirty="0" smtClean="0"/>
              <a:t>The </a:t>
            </a:r>
            <a:r>
              <a:rPr lang="en-US" sz="2400" dirty="0"/>
              <a:t>battery ‘dies’ when the reactions stop</a:t>
            </a:r>
            <a:r>
              <a:rPr lang="en-US" sz="2400" dirty="0" smtClean="0"/>
              <a:t>.</a:t>
            </a:r>
            <a:endParaRPr lang="en-US" sz="24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55776" y="2246965"/>
            <a:ext cx="2160240" cy="299110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3215" y="1916832"/>
            <a:ext cx="2204477" cy="1892898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660232" y="3861048"/>
            <a:ext cx="22074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6225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sz="2000" dirty="0"/>
              <a:t>Gotcha! Thanks to redox </a:t>
            </a:r>
            <a:r>
              <a:rPr lang="en-US" sz="2000" dirty="0" smtClean="0"/>
              <a:t>reactions in </a:t>
            </a:r>
            <a:r>
              <a:rPr lang="en-US" sz="2000" dirty="0"/>
              <a:t>the torch battery.</a:t>
            </a:r>
            <a:endParaRPr lang="en-GB" sz="2000" dirty="0"/>
          </a:p>
        </p:txBody>
      </p:sp>
      <p:sp>
        <p:nvSpPr>
          <p:cNvPr id="6" name="Rectangle 5"/>
          <p:cNvSpPr/>
          <p:nvPr/>
        </p:nvSpPr>
        <p:spPr>
          <a:xfrm>
            <a:off x="179512" y="2276872"/>
            <a:ext cx="241085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dirty="0">
                <a:latin typeface="FrutigerLTStd-Light"/>
              </a:rPr>
              <a:t>The metal case is the </a:t>
            </a:r>
            <a:r>
              <a:rPr lang="en-US" dirty="0" smtClean="0">
                <a:latin typeface="FrutigerLTStd-Light"/>
              </a:rPr>
              <a:t>negative pole</a:t>
            </a:r>
            <a:r>
              <a:rPr lang="en-US" dirty="0">
                <a:latin typeface="FrutigerLTStd-Light"/>
              </a:rPr>
              <a:t>. It is usually zinc</a:t>
            </a:r>
            <a:r>
              <a:rPr lang="en-US" dirty="0" smtClean="0">
                <a:latin typeface="FrutigerLTStd-Light"/>
              </a:rPr>
              <a:t>.</a:t>
            </a:r>
          </a:p>
          <a:p>
            <a:pPr algn="r"/>
            <a:endParaRPr lang="en-US" dirty="0">
              <a:latin typeface="FrutigerLTStd-Light"/>
            </a:endParaRPr>
          </a:p>
          <a:p>
            <a:pPr algn="r"/>
            <a:r>
              <a:rPr lang="en-US" dirty="0" smtClean="0">
                <a:latin typeface="FrutigerLTStd-Light"/>
              </a:rPr>
              <a:t>The </a:t>
            </a:r>
            <a:r>
              <a:rPr lang="en-US" dirty="0">
                <a:latin typeface="FrutigerLTStd-Light"/>
              </a:rPr>
              <a:t>electrolyte is often sodium or</a:t>
            </a:r>
          </a:p>
          <a:p>
            <a:pPr algn="r"/>
            <a:r>
              <a:rPr lang="en-US" dirty="0">
                <a:latin typeface="FrutigerLTStd-Light"/>
              </a:rPr>
              <a:t>potassium hydroxide, made into </a:t>
            </a:r>
            <a:r>
              <a:rPr lang="en-US" dirty="0" smtClean="0">
                <a:latin typeface="FrutigerLTStd-Light"/>
              </a:rPr>
              <a:t>a paste </a:t>
            </a:r>
            <a:r>
              <a:rPr lang="en-US" dirty="0">
                <a:latin typeface="FrutigerLTStd-Light"/>
              </a:rPr>
              <a:t>that will </a:t>
            </a:r>
            <a:r>
              <a:rPr lang="en-US" dirty="0" smtClean="0">
                <a:latin typeface="FrutigerLTStd-Light"/>
              </a:rPr>
              <a:t>not leak</a:t>
            </a:r>
            <a:r>
              <a:rPr lang="en-US" dirty="0">
                <a:latin typeface="FrutigerLTStd-Light"/>
              </a:rPr>
              <a:t>.</a:t>
            </a:r>
          </a:p>
          <a:p>
            <a:pPr algn="r"/>
            <a:endParaRPr lang="en-US" dirty="0" smtClean="0">
              <a:latin typeface="FrutigerLTStd-Light"/>
            </a:endParaRPr>
          </a:p>
          <a:p>
            <a:pPr algn="r"/>
            <a:r>
              <a:rPr lang="en-US" dirty="0" smtClean="0">
                <a:latin typeface="FrutigerLTStd-Light"/>
              </a:rPr>
              <a:t>(</a:t>
            </a:r>
            <a:r>
              <a:rPr lang="en-US" dirty="0">
                <a:latin typeface="FrutigerLTStd-Light"/>
              </a:rPr>
              <a:t>So these batteries are called</a:t>
            </a:r>
          </a:p>
          <a:p>
            <a:pPr algn="r"/>
            <a:r>
              <a:rPr lang="en-GB" dirty="0">
                <a:latin typeface="FrutigerLTStd-Light"/>
              </a:rPr>
              <a:t>alkaline batteries.)</a:t>
            </a:r>
            <a:endParaRPr lang="en-GB" dirty="0"/>
          </a:p>
        </p:txBody>
      </p:sp>
      <p:sp>
        <p:nvSpPr>
          <p:cNvPr id="7" name="Rectangle 6"/>
          <p:cNvSpPr/>
          <p:nvPr/>
        </p:nvSpPr>
        <p:spPr>
          <a:xfrm>
            <a:off x="4716743" y="2420888"/>
            <a:ext cx="1918701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FrutigerLTStd-Light"/>
              </a:rPr>
              <a:t>The positive pole is down the</a:t>
            </a:r>
          </a:p>
          <a:p>
            <a:r>
              <a:rPr lang="en-GB" dirty="0" smtClean="0">
                <a:latin typeface="FrutigerLTStd-Light"/>
              </a:rPr>
              <a:t>middle. </a:t>
            </a:r>
            <a:r>
              <a:rPr lang="en-US" dirty="0" smtClean="0">
                <a:latin typeface="FrutigerLTStd-Light"/>
              </a:rPr>
              <a:t>It </a:t>
            </a:r>
            <a:r>
              <a:rPr lang="en-US" dirty="0">
                <a:latin typeface="FrutigerLTStd-Light"/>
              </a:rPr>
              <a:t>is often manganese(IV) </a:t>
            </a:r>
            <a:r>
              <a:rPr lang="en-US" dirty="0" smtClean="0">
                <a:latin typeface="FrutigerLTStd-Light"/>
              </a:rPr>
              <a:t>oxide, packed </a:t>
            </a:r>
            <a:r>
              <a:rPr lang="en-US" dirty="0">
                <a:latin typeface="FrutigerLTStd-Light"/>
              </a:rPr>
              <a:t>around a carbon </a:t>
            </a:r>
            <a:r>
              <a:rPr lang="en-US" dirty="0" smtClean="0">
                <a:latin typeface="FrutigerLTStd-Light"/>
              </a:rPr>
              <a:t>rod. The Mn</a:t>
            </a:r>
            <a:r>
              <a:rPr lang="en-US" baseline="30000" dirty="0" smtClean="0">
                <a:latin typeface="FrutigerLTStd-Light"/>
              </a:rPr>
              <a:t>4+</a:t>
            </a:r>
            <a:r>
              <a:rPr lang="en-US" dirty="0" smtClean="0">
                <a:latin typeface="FrutigerLTStd-Light"/>
              </a:rPr>
              <a:t> </a:t>
            </a:r>
            <a:r>
              <a:rPr lang="en-US" sz="800" dirty="0" smtClean="0">
                <a:latin typeface="MathematicalPi-One"/>
              </a:rPr>
              <a:t> </a:t>
            </a:r>
            <a:r>
              <a:rPr lang="en-US" dirty="0">
                <a:latin typeface="FrutigerLTStd-Light"/>
              </a:rPr>
              <a:t>ions accept </a:t>
            </a:r>
            <a:r>
              <a:rPr lang="en-US" dirty="0" smtClean="0">
                <a:latin typeface="FrutigerLTStd-Light"/>
              </a:rPr>
              <a:t>electrons </a:t>
            </a:r>
            <a:r>
              <a:rPr lang="en-GB" dirty="0" smtClean="0">
                <a:latin typeface="FrutigerLTStd-Light"/>
              </a:rPr>
              <a:t>to </a:t>
            </a:r>
            <a:r>
              <a:rPr lang="en-GB" dirty="0">
                <a:latin typeface="FrutigerLTStd-Light"/>
              </a:rPr>
              <a:t>become </a:t>
            </a:r>
            <a:r>
              <a:rPr lang="en-GB" dirty="0" smtClean="0">
                <a:latin typeface="FrutigerLTStd-Light"/>
              </a:rPr>
              <a:t>Mn</a:t>
            </a:r>
            <a:r>
              <a:rPr lang="en-GB" baseline="30000" dirty="0" smtClean="0">
                <a:latin typeface="FrutigerLTStd-Light"/>
              </a:rPr>
              <a:t>3+</a:t>
            </a:r>
            <a:r>
              <a:rPr lang="en-GB" sz="800" dirty="0" smtClean="0">
                <a:latin typeface="MathematicalPi-One"/>
              </a:rPr>
              <a:t> </a:t>
            </a:r>
            <a:r>
              <a:rPr lang="en-GB" dirty="0">
                <a:latin typeface="FrutigerLTStd-Light"/>
              </a:rPr>
              <a:t>ions.</a:t>
            </a:r>
            <a:endParaRPr lang="en-GB" dirty="0"/>
          </a:p>
        </p:txBody>
      </p:sp>
      <p:sp>
        <p:nvSpPr>
          <p:cNvPr id="11" name="TextBox 10">
            <a:hlinkClick r:id="rId5" action="ppaction://hlinksldjump"/>
          </p:cNvPr>
          <p:cNvSpPr txBox="1"/>
          <p:nvPr/>
        </p:nvSpPr>
        <p:spPr>
          <a:xfrm>
            <a:off x="8244408" y="5838363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964843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3800" dirty="0" smtClean="0"/>
              <a:t>The Batteries in Your Life</a:t>
            </a:r>
            <a:endParaRPr lang="en-GB" sz="38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6364663" cy="5438412"/>
          </a:xfrm>
          <a:prstGeom prst="rect">
            <a:avLst/>
          </a:prstGeom>
          <a:gradFill>
            <a:gsLst>
              <a:gs pos="0">
                <a:schemeClr val="accent6">
                  <a:lumMod val="5000"/>
                  <a:lumOff val="9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1930" b="1" dirty="0" smtClean="0">
                <a:solidFill>
                  <a:srgbClr val="C00000"/>
                </a:solidFill>
              </a:rPr>
              <a:t>A </a:t>
            </a:r>
            <a:r>
              <a:rPr lang="en-US" sz="1930" b="1" dirty="0">
                <a:solidFill>
                  <a:srgbClr val="C00000"/>
                </a:solidFill>
              </a:rPr>
              <a:t>car battery</a:t>
            </a:r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930" dirty="0"/>
              <a:t>A car battery consists of plates of lead and </a:t>
            </a:r>
            <a:r>
              <a:rPr lang="en-US" sz="1930" dirty="0" smtClean="0"/>
              <a:t>lead(IV) oxide</a:t>
            </a:r>
            <a:r>
              <a:rPr lang="en-US" sz="1930" dirty="0"/>
              <a:t>, standing in a solution of sulfuric acid, as </a:t>
            </a:r>
            <a:r>
              <a:rPr lang="en-US" sz="1930" dirty="0" smtClean="0"/>
              <a:t>shown on </a:t>
            </a:r>
            <a:r>
              <a:rPr lang="en-US" sz="1930" dirty="0"/>
              <a:t>the right. This is what happens:</a:t>
            </a:r>
          </a:p>
          <a:p>
            <a:pPr marL="723900" indent="-284163">
              <a:buClr>
                <a:srgbClr val="C00000"/>
              </a:buClr>
              <a:buFont typeface="+mj-lt"/>
              <a:buAutoNum type="arabicPeriod"/>
            </a:pPr>
            <a:r>
              <a:rPr lang="en-US" sz="1930" dirty="0" smtClean="0"/>
              <a:t>The </a:t>
            </a:r>
            <a:r>
              <a:rPr lang="en-US" sz="1930" dirty="0"/>
              <a:t>lead plate reacts with the sulfuric </a:t>
            </a:r>
            <a:r>
              <a:rPr lang="en-US" sz="1930" dirty="0" smtClean="0"/>
              <a:t>acid, giving </a:t>
            </a:r>
            <a:r>
              <a:rPr lang="en-US" sz="1930" dirty="0"/>
              <a:t>lead(II) </a:t>
            </a:r>
            <a:r>
              <a:rPr lang="en-US" sz="1930" dirty="0" smtClean="0"/>
              <a:t>sulfate:</a:t>
            </a:r>
            <a:br>
              <a:rPr lang="en-US" sz="1930" dirty="0" smtClean="0"/>
            </a:br>
            <a:r>
              <a:rPr lang="en-US" sz="1930" b="1" dirty="0" err="1" smtClean="0">
                <a:solidFill>
                  <a:srgbClr val="FF0000"/>
                </a:solidFill>
              </a:rPr>
              <a:t>Pb</a:t>
            </a:r>
            <a:r>
              <a:rPr lang="en-US" sz="1930" b="1" dirty="0" smtClean="0">
                <a:solidFill>
                  <a:srgbClr val="FF0000"/>
                </a:solidFill>
              </a:rPr>
              <a:t> </a:t>
            </a:r>
            <a:r>
              <a:rPr lang="en-US" sz="1930" b="1" dirty="0">
                <a:solidFill>
                  <a:srgbClr val="FF0000"/>
                </a:solidFill>
              </a:rPr>
              <a:t>(</a:t>
            </a:r>
            <a:r>
              <a:rPr lang="en-US" sz="1930" b="1" i="1" dirty="0">
                <a:solidFill>
                  <a:srgbClr val="FF0000"/>
                </a:solidFill>
              </a:rPr>
              <a:t>s</a:t>
            </a:r>
            <a:r>
              <a:rPr lang="en-US" sz="1930" b="1" dirty="0">
                <a:solidFill>
                  <a:srgbClr val="FF0000"/>
                </a:solidFill>
              </a:rPr>
              <a:t>) </a:t>
            </a:r>
            <a:r>
              <a:rPr lang="en-US" sz="1930" b="1" dirty="0" smtClean="0">
                <a:solidFill>
                  <a:srgbClr val="FF0000"/>
                </a:solidFill>
              </a:rPr>
              <a:t>+ </a:t>
            </a:r>
            <a:r>
              <a:rPr lang="en-US" sz="1930" b="1" dirty="0">
                <a:solidFill>
                  <a:srgbClr val="FF0000"/>
                </a:solidFill>
              </a:rPr>
              <a:t>H</a:t>
            </a:r>
            <a:r>
              <a:rPr lang="en-US" sz="1930" b="1" baseline="-25000" dirty="0">
                <a:solidFill>
                  <a:srgbClr val="FF0000"/>
                </a:solidFill>
              </a:rPr>
              <a:t>2</a:t>
            </a:r>
            <a:r>
              <a:rPr lang="en-US" sz="1930" b="1" dirty="0">
                <a:solidFill>
                  <a:srgbClr val="FF0000"/>
                </a:solidFill>
              </a:rPr>
              <a:t>SO</a:t>
            </a:r>
            <a:r>
              <a:rPr lang="en-US" sz="1930" b="1" baseline="-25000" dirty="0">
                <a:solidFill>
                  <a:srgbClr val="FF0000"/>
                </a:solidFill>
              </a:rPr>
              <a:t>4</a:t>
            </a:r>
            <a:r>
              <a:rPr lang="en-US" sz="1930" b="1" dirty="0">
                <a:solidFill>
                  <a:srgbClr val="FF0000"/>
                </a:solidFill>
              </a:rPr>
              <a:t> (</a:t>
            </a:r>
            <a:r>
              <a:rPr lang="en-US" sz="1930" b="1" i="1" dirty="0" err="1">
                <a:solidFill>
                  <a:srgbClr val="FF0000"/>
                </a:solidFill>
              </a:rPr>
              <a:t>aq</a:t>
            </a:r>
            <a:r>
              <a:rPr lang="en-US" sz="1930" b="1" dirty="0">
                <a:solidFill>
                  <a:srgbClr val="FF0000"/>
                </a:solidFill>
              </a:rPr>
              <a:t>) </a:t>
            </a:r>
            <a:r>
              <a:rPr lang="en-US" sz="193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sz="1930" b="1" dirty="0" smtClean="0">
                <a:solidFill>
                  <a:srgbClr val="FF0000"/>
                </a:solidFill>
              </a:rPr>
              <a:t>PbSO</a:t>
            </a:r>
            <a:r>
              <a:rPr lang="en-US" sz="1930" b="1" baseline="-25000" dirty="0" smtClean="0">
                <a:solidFill>
                  <a:srgbClr val="FF0000"/>
                </a:solidFill>
              </a:rPr>
              <a:t>4</a:t>
            </a:r>
            <a:r>
              <a:rPr lang="en-US" sz="1930" b="1" dirty="0" smtClean="0">
                <a:solidFill>
                  <a:srgbClr val="FF0000"/>
                </a:solidFill>
              </a:rPr>
              <a:t> </a:t>
            </a:r>
            <a:r>
              <a:rPr lang="en-US" sz="1930" b="1" dirty="0">
                <a:solidFill>
                  <a:srgbClr val="FF0000"/>
                </a:solidFill>
              </a:rPr>
              <a:t>(</a:t>
            </a:r>
            <a:r>
              <a:rPr lang="en-US" sz="1930" b="1" i="1" dirty="0">
                <a:solidFill>
                  <a:srgbClr val="FF0000"/>
                </a:solidFill>
              </a:rPr>
              <a:t>s</a:t>
            </a:r>
            <a:r>
              <a:rPr lang="en-US" sz="1930" b="1" dirty="0">
                <a:solidFill>
                  <a:srgbClr val="FF0000"/>
                </a:solidFill>
              </a:rPr>
              <a:t>) </a:t>
            </a:r>
            <a:r>
              <a:rPr lang="en-US" sz="1930" b="1" dirty="0" smtClean="0">
                <a:solidFill>
                  <a:srgbClr val="FF0000"/>
                </a:solidFill>
              </a:rPr>
              <a:t>+ 2H</a:t>
            </a:r>
            <a:r>
              <a:rPr lang="en-US" sz="1930" b="1" baseline="30000" dirty="0" smtClean="0">
                <a:solidFill>
                  <a:srgbClr val="FF0000"/>
                </a:solidFill>
              </a:rPr>
              <a:t>+</a:t>
            </a:r>
            <a:r>
              <a:rPr lang="en-US" sz="1930" b="1" dirty="0" smtClean="0">
                <a:solidFill>
                  <a:srgbClr val="FF0000"/>
                </a:solidFill>
              </a:rPr>
              <a:t> + 2e</a:t>
            </a:r>
            <a:r>
              <a:rPr lang="en-US" sz="1930" b="1" baseline="30000" dirty="0" smtClean="0">
                <a:solidFill>
                  <a:srgbClr val="FF0000"/>
                </a:solidFill>
              </a:rPr>
              <a:t>-</a:t>
            </a:r>
            <a:br>
              <a:rPr lang="en-US" sz="1930" b="1" baseline="30000" dirty="0" smtClean="0">
                <a:solidFill>
                  <a:srgbClr val="FF0000"/>
                </a:solidFill>
              </a:rPr>
            </a:br>
            <a:r>
              <a:rPr lang="en-US" sz="1930" dirty="0" smtClean="0"/>
              <a:t>The </a:t>
            </a:r>
            <a:r>
              <a:rPr lang="en-US" sz="1930" dirty="0"/>
              <a:t>lead(II) sulfate coats the plate.</a:t>
            </a:r>
          </a:p>
          <a:p>
            <a:pPr marL="723900" indent="-284163">
              <a:buClr>
                <a:srgbClr val="C00000"/>
              </a:buClr>
              <a:buFont typeface="+mj-lt"/>
              <a:buAutoNum type="arabicPeriod"/>
            </a:pPr>
            <a:r>
              <a:rPr lang="en-US" sz="1930" dirty="0" smtClean="0"/>
              <a:t>The </a:t>
            </a:r>
            <a:r>
              <a:rPr lang="en-US" sz="1930" dirty="0"/>
              <a:t>electrons go off through the wire as an </a:t>
            </a:r>
            <a:r>
              <a:rPr lang="en-US" sz="1930" dirty="0" smtClean="0"/>
              <a:t>electric current</a:t>
            </a:r>
            <a:r>
              <a:rPr lang="en-US" sz="1930" dirty="0"/>
              <a:t>. It gets the car’s starter motor working.</a:t>
            </a:r>
          </a:p>
          <a:p>
            <a:pPr marL="723900" indent="-284163">
              <a:buClr>
                <a:srgbClr val="C00000"/>
              </a:buClr>
              <a:buFont typeface="+mj-lt"/>
              <a:buAutoNum type="arabicPeriod"/>
            </a:pPr>
            <a:r>
              <a:rPr lang="en-US" sz="1930" dirty="0" smtClean="0"/>
              <a:t>The </a:t>
            </a:r>
            <a:r>
              <a:rPr lang="en-US" sz="1930" dirty="0"/>
              <a:t>electrons flow back through the wire to </a:t>
            </a:r>
            <a:r>
              <a:rPr lang="en-US" sz="1930" dirty="0" smtClean="0"/>
              <a:t>the lead(IV</a:t>
            </a:r>
            <a:r>
              <a:rPr lang="en-US" sz="1930" dirty="0"/>
              <a:t>) oxide plate. This also reacts with the </a:t>
            </a:r>
            <a:r>
              <a:rPr lang="en-US" sz="1930" dirty="0" smtClean="0"/>
              <a:t>acid to </a:t>
            </a:r>
            <a:r>
              <a:rPr lang="en-US" sz="1930" dirty="0"/>
              <a:t>form lead(II) sulfate, which coats the </a:t>
            </a:r>
            <a:r>
              <a:rPr lang="en-US" sz="1930" dirty="0" smtClean="0"/>
              <a:t>plate:</a:t>
            </a:r>
            <a:br>
              <a:rPr lang="en-US" sz="1930" dirty="0" smtClean="0"/>
            </a:br>
            <a:r>
              <a:rPr lang="en-US" sz="1930" b="1" dirty="0" smtClean="0">
                <a:solidFill>
                  <a:srgbClr val="FF0000"/>
                </a:solidFill>
              </a:rPr>
              <a:t>PbO</a:t>
            </a:r>
            <a:r>
              <a:rPr lang="en-US" sz="193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1930" b="1" dirty="0" smtClean="0">
                <a:solidFill>
                  <a:srgbClr val="FF0000"/>
                </a:solidFill>
              </a:rPr>
              <a:t> </a:t>
            </a:r>
            <a:r>
              <a:rPr lang="en-US" sz="1930" b="1" dirty="0">
                <a:solidFill>
                  <a:srgbClr val="FF0000"/>
                </a:solidFill>
              </a:rPr>
              <a:t>(</a:t>
            </a:r>
            <a:r>
              <a:rPr lang="en-US" sz="1930" b="1" i="1" dirty="0">
                <a:solidFill>
                  <a:srgbClr val="FF0000"/>
                </a:solidFill>
              </a:rPr>
              <a:t>s</a:t>
            </a:r>
            <a:r>
              <a:rPr lang="en-US" sz="1930" b="1" dirty="0">
                <a:solidFill>
                  <a:srgbClr val="FF0000"/>
                </a:solidFill>
              </a:rPr>
              <a:t>) </a:t>
            </a:r>
            <a:r>
              <a:rPr lang="en-US" sz="1930" b="1" dirty="0" smtClean="0">
                <a:solidFill>
                  <a:srgbClr val="FF0000"/>
                </a:solidFill>
              </a:rPr>
              <a:t>+ </a:t>
            </a:r>
            <a:r>
              <a:rPr lang="en-US" sz="1930" b="1" dirty="0">
                <a:solidFill>
                  <a:srgbClr val="FF0000"/>
                </a:solidFill>
              </a:rPr>
              <a:t>H</a:t>
            </a:r>
            <a:r>
              <a:rPr lang="en-US" sz="1930" b="1" baseline="-25000" dirty="0">
                <a:solidFill>
                  <a:srgbClr val="FF0000"/>
                </a:solidFill>
              </a:rPr>
              <a:t>2</a:t>
            </a:r>
            <a:r>
              <a:rPr lang="en-US" sz="1930" b="1" dirty="0">
                <a:solidFill>
                  <a:srgbClr val="FF0000"/>
                </a:solidFill>
              </a:rPr>
              <a:t>SO</a:t>
            </a:r>
            <a:r>
              <a:rPr lang="en-US" sz="1930" b="1" baseline="-25000" dirty="0">
                <a:solidFill>
                  <a:srgbClr val="FF0000"/>
                </a:solidFill>
              </a:rPr>
              <a:t>4</a:t>
            </a:r>
            <a:r>
              <a:rPr lang="en-US" sz="1930" b="1" dirty="0">
                <a:solidFill>
                  <a:srgbClr val="FF0000"/>
                </a:solidFill>
              </a:rPr>
              <a:t> (</a:t>
            </a:r>
            <a:r>
              <a:rPr lang="en-US" sz="1930" b="1" i="1" dirty="0" err="1">
                <a:solidFill>
                  <a:srgbClr val="FF0000"/>
                </a:solidFill>
              </a:rPr>
              <a:t>aq</a:t>
            </a:r>
            <a:r>
              <a:rPr lang="en-US" sz="1930" b="1" dirty="0">
                <a:solidFill>
                  <a:srgbClr val="FF0000"/>
                </a:solidFill>
              </a:rPr>
              <a:t>) </a:t>
            </a:r>
            <a:r>
              <a:rPr lang="en-US" sz="1930" b="1" dirty="0" smtClean="0">
                <a:solidFill>
                  <a:srgbClr val="FF0000"/>
                </a:solidFill>
              </a:rPr>
              <a:t>+ 2H</a:t>
            </a:r>
            <a:r>
              <a:rPr lang="en-US" sz="1930" b="1" baseline="30000" dirty="0" smtClean="0">
                <a:solidFill>
                  <a:srgbClr val="FF0000"/>
                </a:solidFill>
              </a:rPr>
              <a:t>+</a:t>
            </a:r>
            <a:r>
              <a:rPr lang="en-US" sz="1930" b="1" dirty="0" smtClean="0">
                <a:solidFill>
                  <a:srgbClr val="FF0000"/>
                </a:solidFill>
              </a:rPr>
              <a:t> + 2e</a:t>
            </a:r>
            <a:r>
              <a:rPr lang="en-US" sz="1930" b="1" baseline="30000" dirty="0" smtClean="0">
                <a:solidFill>
                  <a:srgbClr val="FF0000"/>
                </a:solidFill>
              </a:rPr>
              <a:t>- </a:t>
            </a:r>
            <a:r>
              <a:rPr lang="en-US" sz="193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br>
              <a:rPr lang="en-US" sz="193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</a:br>
            <a:r>
              <a:rPr lang="en-US" sz="193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				</a:t>
            </a:r>
            <a:r>
              <a:rPr lang="en-US" sz="1930" b="1" dirty="0" smtClean="0">
                <a:solidFill>
                  <a:srgbClr val="FF0000"/>
                </a:solidFill>
              </a:rPr>
              <a:t>PbSO</a:t>
            </a:r>
            <a:r>
              <a:rPr lang="en-US" sz="1930" b="1" baseline="-25000" dirty="0" smtClean="0">
                <a:solidFill>
                  <a:srgbClr val="FF0000"/>
                </a:solidFill>
              </a:rPr>
              <a:t>4</a:t>
            </a:r>
            <a:r>
              <a:rPr lang="en-US" sz="1930" b="1" dirty="0" smtClean="0">
                <a:solidFill>
                  <a:srgbClr val="FF0000"/>
                </a:solidFill>
              </a:rPr>
              <a:t> </a:t>
            </a:r>
            <a:r>
              <a:rPr lang="en-US" sz="1930" b="1" dirty="0">
                <a:solidFill>
                  <a:srgbClr val="FF0000"/>
                </a:solidFill>
              </a:rPr>
              <a:t>(</a:t>
            </a:r>
            <a:r>
              <a:rPr lang="en-US" sz="1930" b="1" i="1" dirty="0">
                <a:solidFill>
                  <a:srgbClr val="FF0000"/>
                </a:solidFill>
              </a:rPr>
              <a:t>s</a:t>
            </a:r>
            <a:r>
              <a:rPr lang="en-US" sz="1930" b="1" dirty="0">
                <a:solidFill>
                  <a:srgbClr val="FF0000"/>
                </a:solidFill>
              </a:rPr>
              <a:t>) </a:t>
            </a:r>
            <a:r>
              <a:rPr lang="en-US" sz="1930" b="1" dirty="0" smtClean="0">
                <a:solidFill>
                  <a:srgbClr val="FF0000"/>
                </a:solidFill>
              </a:rPr>
              <a:t>+ </a:t>
            </a:r>
            <a:r>
              <a:rPr lang="en-US" sz="1930" b="1" dirty="0">
                <a:solidFill>
                  <a:srgbClr val="FF0000"/>
                </a:solidFill>
              </a:rPr>
              <a:t>2H</a:t>
            </a:r>
            <a:r>
              <a:rPr lang="en-US" sz="1930" b="1" baseline="-25000" dirty="0">
                <a:solidFill>
                  <a:srgbClr val="FF0000"/>
                </a:solidFill>
              </a:rPr>
              <a:t>2</a:t>
            </a:r>
            <a:r>
              <a:rPr lang="en-US" sz="1930" b="1" dirty="0">
                <a:solidFill>
                  <a:srgbClr val="FF0000"/>
                </a:solidFill>
              </a:rPr>
              <a:t>O (</a:t>
            </a:r>
            <a:r>
              <a:rPr lang="en-US" sz="1930" b="1" i="1" dirty="0">
                <a:solidFill>
                  <a:srgbClr val="FF0000"/>
                </a:solidFill>
              </a:rPr>
              <a:t>l</a:t>
            </a:r>
            <a:r>
              <a:rPr lang="en-US" sz="1930" b="1" dirty="0">
                <a:solidFill>
                  <a:srgbClr val="FF0000"/>
                </a:solidFill>
              </a:rPr>
              <a:t>)</a:t>
            </a:r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1930" dirty="0"/>
              <a:t>In fact the car battery usually has six sets of </a:t>
            </a:r>
            <a:r>
              <a:rPr lang="en-US" sz="1930" dirty="0" smtClean="0"/>
              <a:t>plates linked </a:t>
            </a:r>
            <a:r>
              <a:rPr lang="en-US" sz="1930" dirty="0"/>
              <a:t>together, giving a total voltage of 12 volts.</a:t>
            </a:r>
            <a:endParaRPr lang="en-US" sz="193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122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544174" y="5746030"/>
            <a:ext cx="23235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dirty="0"/>
              <a:t>A car battery: six sets of </a:t>
            </a:r>
            <a:r>
              <a:rPr lang="en-US" dirty="0" smtClean="0"/>
              <a:t>linked plates </a:t>
            </a:r>
            <a:r>
              <a:rPr lang="en-US" dirty="0"/>
              <a:t>in a plastic container.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0" y="3966913"/>
            <a:ext cx="1880120" cy="183835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44174" y="1117434"/>
            <a:ext cx="2348306" cy="2687875"/>
          </a:xfrm>
          <a:prstGeom prst="rect">
            <a:avLst/>
          </a:prstGeom>
        </p:spPr>
      </p:pic>
      <p:sp>
        <p:nvSpPr>
          <p:cNvPr id="12" name="TextBox 11">
            <a:hlinkClick r:id="rId5" action="ppaction://hlinksldjump"/>
          </p:cNvPr>
          <p:cNvSpPr txBox="1"/>
          <p:nvPr/>
        </p:nvSpPr>
        <p:spPr>
          <a:xfrm>
            <a:off x="8316416" y="1085835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81898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3800" dirty="0" smtClean="0"/>
              <a:t>The Batteries in Your Life</a:t>
            </a:r>
            <a:endParaRPr lang="en-GB" sz="38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5688633" cy="5544000"/>
          </a:xfrm>
          <a:prstGeom prst="rect">
            <a:avLst/>
          </a:prstGeom>
          <a:gradFill>
            <a:gsLst>
              <a:gs pos="0">
                <a:schemeClr val="accent6">
                  <a:lumMod val="5000"/>
                  <a:lumOff val="9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2400" b="1" dirty="0" smtClean="0">
                <a:solidFill>
                  <a:srgbClr val="C00000"/>
                </a:solidFill>
              </a:rPr>
              <a:t>Recharging </a:t>
            </a:r>
            <a:r>
              <a:rPr lang="en-US" sz="2400" b="1" dirty="0">
                <a:solidFill>
                  <a:srgbClr val="C00000"/>
                </a:solidFill>
              </a:rPr>
              <a:t>the car battery</a:t>
            </a:r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400" dirty="0"/>
              <a:t>While the car battery is running, the plates are </a:t>
            </a:r>
            <a:r>
              <a:rPr lang="en-US" sz="2400" dirty="0" smtClean="0"/>
              <a:t>being coated </a:t>
            </a:r>
            <a:r>
              <a:rPr lang="en-US" sz="2400" dirty="0"/>
              <a:t>with lead(II) sulfate, and the sulfuric acid </a:t>
            </a:r>
            <a:r>
              <a:rPr lang="en-US" sz="2400" dirty="0" smtClean="0"/>
              <a:t>is being </a:t>
            </a:r>
            <a:r>
              <a:rPr lang="en-US" sz="2400" dirty="0"/>
              <a:t>used up. So if it runs for long enough, </a:t>
            </a:r>
            <a:r>
              <a:rPr lang="en-US" sz="2400" dirty="0" smtClean="0"/>
              <a:t>the battery </a:t>
            </a:r>
            <a:r>
              <a:rPr lang="en-US" sz="2400" dirty="0"/>
              <a:t>will stop working, or ‘go flat’.</a:t>
            </a:r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400" dirty="0"/>
              <a:t>But it needs to run for only a short time, to start </a:t>
            </a:r>
            <a:r>
              <a:rPr lang="en-US" sz="2400" dirty="0" smtClean="0"/>
              <a:t>the car</a:t>
            </a:r>
            <a:r>
              <a:rPr lang="en-US" sz="2400" dirty="0"/>
              <a:t>. And then something clever happens: </a:t>
            </a:r>
            <a:r>
              <a:rPr lang="en-US" sz="2400" dirty="0" smtClean="0"/>
              <a:t>electricity generated </a:t>
            </a:r>
            <a:r>
              <a:rPr lang="en-US" sz="2400" dirty="0"/>
              <a:t>by the motor causes the reactions </a:t>
            </a:r>
            <a:r>
              <a:rPr lang="en-US" sz="2400" dirty="0" smtClean="0"/>
              <a:t>to reverse</a:t>
            </a:r>
            <a:r>
              <a:rPr lang="en-US" sz="2400" dirty="0"/>
              <a:t>. The lead(II) sulfate on the plates is </a:t>
            </a:r>
            <a:r>
              <a:rPr lang="en-US" sz="2400" dirty="0" smtClean="0"/>
              <a:t>converted back </a:t>
            </a:r>
            <a:r>
              <a:rPr lang="en-US" sz="2400" dirty="0"/>
              <a:t>to lead and lead(IV) oxide, ready for next time</a:t>
            </a:r>
            <a:r>
              <a:rPr lang="en-US" sz="2400" dirty="0" smtClean="0"/>
              <a:t>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868144" y="3212976"/>
            <a:ext cx="298212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dirty="0"/>
              <a:t>Meanwhile, the battery is recharging.</a:t>
            </a:r>
            <a:endParaRPr lang="en-GB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81" t="1065" r="1764" b="11288"/>
          <a:stretch/>
        </p:blipFill>
        <p:spPr>
          <a:xfrm>
            <a:off x="5892932" y="1148944"/>
            <a:ext cx="2999548" cy="1900764"/>
          </a:xfrm>
          <a:prstGeom prst="rect">
            <a:avLst/>
          </a:prstGeom>
        </p:spPr>
      </p:pic>
      <p:sp>
        <p:nvSpPr>
          <p:cNvPr id="10" name="TextBox 9">
            <a:hlinkClick r:id="rId4" action="ppaction://hlinksldjump"/>
          </p:cNvPr>
          <p:cNvSpPr txBox="1"/>
          <p:nvPr/>
        </p:nvSpPr>
        <p:spPr>
          <a:xfrm>
            <a:off x="8316416" y="5838363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215270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3800" dirty="0" smtClean="0"/>
              <a:t>The Batteries in Your Life</a:t>
            </a:r>
            <a:endParaRPr lang="en-GB" sz="38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12968" cy="5509200"/>
          </a:xfrm>
          <a:prstGeom prst="rect">
            <a:avLst/>
          </a:prstGeom>
          <a:gradFill>
            <a:gsLst>
              <a:gs pos="0">
                <a:schemeClr val="accent6">
                  <a:lumMod val="5000"/>
                  <a:lumOff val="9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2200" b="1" dirty="0" smtClean="0">
                <a:solidFill>
                  <a:srgbClr val="C00000"/>
                </a:solidFill>
              </a:rPr>
              <a:t>A </a:t>
            </a:r>
            <a:r>
              <a:rPr lang="en-US" sz="2200" b="1" dirty="0">
                <a:solidFill>
                  <a:srgbClr val="C00000"/>
                </a:solidFill>
              </a:rPr>
              <a:t>button battery</a:t>
            </a:r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200" dirty="0"/>
              <a:t>You probably have a button battery 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in your </a:t>
            </a:r>
            <a:r>
              <a:rPr lang="en-US" sz="2200" dirty="0"/>
              <a:t>watch. Button batteries </a:t>
            </a:r>
            <a:r>
              <a:rPr lang="en-US" sz="2200" dirty="0" smtClean="0"/>
              <a:t>often </a:t>
            </a:r>
            <a:br>
              <a:rPr lang="en-US" sz="2200" dirty="0" smtClean="0"/>
            </a:br>
            <a:r>
              <a:rPr lang="en-US" sz="2200" dirty="0" smtClean="0"/>
              <a:t>use lithium </a:t>
            </a:r>
            <a:r>
              <a:rPr lang="en-US" sz="2200" dirty="0"/>
              <a:t>as the negative terminal. 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Here is </a:t>
            </a:r>
            <a:r>
              <a:rPr lang="en-US" sz="2200" dirty="0"/>
              <a:t>a cross-section through one</a:t>
            </a:r>
            <a:r>
              <a:rPr lang="en-US" sz="2200" dirty="0" smtClean="0"/>
              <a:t>:</a:t>
            </a:r>
          </a:p>
          <a:p>
            <a:pPr>
              <a:buClr>
                <a:srgbClr val="C00000"/>
              </a:buClr>
            </a:pPr>
            <a:r>
              <a:rPr lang="en-US" sz="2200" dirty="0" smtClean="0"/>
              <a:t/>
            </a:r>
            <a:br>
              <a:rPr lang="en-US" sz="2200" dirty="0" smtClean="0"/>
            </a:br>
            <a:endParaRPr lang="en-US" sz="2200" dirty="0" smtClean="0"/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2200" dirty="0"/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2200" dirty="0" smtClean="0"/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2200" dirty="0"/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sz="2200" dirty="0" smtClean="0"/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200" dirty="0"/>
              <a:t>Lithium is a good choice because it is highly reactive: it gives up </a:t>
            </a:r>
            <a:r>
              <a:rPr lang="en-US" sz="2200" dirty="0" smtClean="0"/>
              <a:t>electrons easily</a:t>
            </a:r>
            <a:r>
              <a:rPr lang="en-US" sz="2200" dirty="0"/>
              <a:t>. These flow out through the top of the steel case, to the </a:t>
            </a:r>
            <a:r>
              <a:rPr lang="en-US" sz="2200" dirty="0" smtClean="0"/>
              <a:t>connection in </a:t>
            </a:r>
            <a:r>
              <a:rPr lang="en-US" sz="2200" dirty="0"/>
              <a:t>your watch. They flow back through the lower part of the case, </a:t>
            </a:r>
            <a:r>
              <a:rPr lang="en-US" sz="2200" dirty="0" smtClean="0"/>
              <a:t>and</a:t>
            </a:r>
            <a:br>
              <a:rPr lang="en-US" sz="2200" dirty="0" smtClean="0"/>
            </a:br>
            <a:r>
              <a:rPr lang="en-US" sz="2200" dirty="0" smtClean="0"/>
              <a:t>Mn</a:t>
            </a:r>
            <a:r>
              <a:rPr lang="en-US" sz="2200" baseline="30000" dirty="0" smtClean="0"/>
              <a:t>4+</a:t>
            </a:r>
            <a:r>
              <a:rPr lang="en-US" sz="2200" dirty="0" smtClean="0"/>
              <a:t> </a:t>
            </a:r>
            <a:r>
              <a:rPr lang="en-US" sz="2200" dirty="0"/>
              <a:t>ions accept them, to become </a:t>
            </a:r>
            <a:r>
              <a:rPr lang="en-US" sz="2200" dirty="0" smtClean="0"/>
              <a:t>Mn</a:t>
            </a:r>
            <a:r>
              <a:rPr lang="en-US" sz="2200" baseline="30000" dirty="0" smtClean="0"/>
              <a:t>3+</a:t>
            </a:r>
            <a:r>
              <a:rPr lang="en-US" sz="2200" dirty="0" smtClean="0"/>
              <a:t> </a:t>
            </a:r>
            <a:r>
              <a:rPr lang="en-US" sz="2200" dirty="0"/>
              <a:t>ions.</a:t>
            </a:r>
            <a:endParaRPr lang="en-US" sz="2200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64088" y="2780928"/>
            <a:ext cx="34861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dirty="0"/>
              <a:t>Button batteries come in </a:t>
            </a:r>
            <a:r>
              <a:rPr lang="en-US" dirty="0" smtClean="0"/>
              <a:t>different sizes</a:t>
            </a:r>
            <a:r>
              <a:rPr lang="en-US" dirty="0"/>
              <a:t>, for different uses.</a:t>
            </a:r>
            <a:endParaRPr lang="en-GB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1124743"/>
            <a:ext cx="3024336" cy="162971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3528" y="3458617"/>
            <a:ext cx="5944425" cy="1410543"/>
          </a:xfrm>
          <a:prstGeom prst="rect">
            <a:avLst/>
          </a:prstGeom>
        </p:spPr>
      </p:pic>
      <p:sp>
        <p:nvSpPr>
          <p:cNvPr id="10" name="TextBox 9">
            <a:hlinkClick r:id="rId5" action="ppaction://hlinksldjump"/>
          </p:cNvPr>
          <p:cNvSpPr txBox="1"/>
          <p:nvPr/>
        </p:nvSpPr>
        <p:spPr>
          <a:xfrm>
            <a:off x="8316416" y="3462099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826957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3800" dirty="0" smtClean="0"/>
              <a:t>The Batteries in Your Life</a:t>
            </a:r>
            <a:endParaRPr lang="en-GB" sz="38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1124744"/>
            <a:ext cx="8712968" cy="5632311"/>
          </a:xfrm>
          <a:prstGeom prst="rect">
            <a:avLst/>
          </a:prstGeom>
          <a:gradFill>
            <a:gsLst>
              <a:gs pos="0">
                <a:schemeClr val="accent6">
                  <a:lumMod val="5000"/>
                  <a:lumOff val="9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3000" b="1" dirty="0" smtClean="0">
                <a:solidFill>
                  <a:srgbClr val="C00000"/>
                </a:solidFill>
              </a:rPr>
              <a:t>A </a:t>
            </a:r>
            <a:r>
              <a:rPr lang="en-US" sz="3000" b="1" dirty="0">
                <a:solidFill>
                  <a:srgbClr val="C00000"/>
                </a:solidFill>
              </a:rPr>
              <a:t>lithium-ion battery</a:t>
            </a:r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3000" dirty="0"/>
              <a:t>Lithium-ion batteries are </a:t>
            </a:r>
            <a:r>
              <a:rPr lang="en-US" sz="3000" dirty="0" smtClean="0"/>
              <a:t/>
            </a:r>
            <a:br>
              <a:rPr lang="en-US" sz="3000" dirty="0" smtClean="0"/>
            </a:br>
            <a:r>
              <a:rPr lang="en-US" sz="3000" dirty="0" smtClean="0"/>
              <a:t>rechargeable</a:t>
            </a:r>
            <a:r>
              <a:rPr lang="en-US" sz="3000" dirty="0"/>
              <a:t>. So </a:t>
            </a:r>
            <a:r>
              <a:rPr lang="en-US" sz="3000" dirty="0" smtClean="0"/>
              <a:t>they are </a:t>
            </a:r>
            <a:br>
              <a:rPr lang="en-US" sz="3000" dirty="0" smtClean="0"/>
            </a:br>
            <a:r>
              <a:rPr lang="en-US" sz="3000" dirty="0" smtClean="0"/>
              <a:t>used </a:t>
            </a:r>
            <a:r>
              <a:rPr lang="en-US" sz="3000" dirty="0"/>
              <a:t>in </a:t>
            </a:r>
            <a:r>
              <a:rPr lang="en-US" sz="3000" dirty="0" smtClean="0"/>
              <a:t>laptops, mobile </a:t>
            </a:r>
            <a:br>
              <a:rPr lang="en-US" sz="3000" dirty="0" smtClean="0"/>
            </a:br>
            <a:r>
              <a:rPr lang="en-US" sz="3000" dirty="0" smtClean="0"/>
              <a:t>phones</a:t>
            </a:r>
            <a:r>
              <a:rPr lang="en-US" sz="3000" dirty="0"/>
              <a:t>, </a:t>
            </a:r>
            <a:r>
              <a:rPr lang="en-US" sz="3000" dirty="0" smtClean="0"/>
              <a:t>and </a:t>
            </a:r>
            <a:r>
              <a:rPr lang="en-US" sz="3000" dirty="0"/>
              <a:t>iPods.</a:t>
            </a:r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3000" dirty="0"/>
              <a:t>The battery consists of thin </a:t>
            </a:r>
            <a:r>
              <a:rPr lang="en-US" sz="3000" dirty="0" smtClean="0"/>
              <a:t/>
            </a:r>
            <a:br>
              <a:rPr lang="en-US" sz="3000" dirty="0" smtClean="0"/>
            </a:br>
            <a:r>
              <a:rPr lang="en-US" sz="3000" dirty="0" smtClean="0"/>
              <a:t>sheets </a:t>
            </a:r>
            <a:r>
              <a:rPr lang="en-US" sz="3000" dirty="0"/>
              <a:t>of </a:t>
            </a:r>
            <a:r>
              <a:rPr lang="en-US" sz="3000" dirty="0" smtClean="0"/>
              <a:t>lithium cobalt </a:t>
            </a:r>
            <a:r>
              <a:rPr lang="en-US" sz="3000" dirty="0"/>
              <a:t>oxide </a:t>
            </a:r>
            <a:r>
              <a:rPr lang="en-US" sz="3000" dirty="0" smtClean="0"/>
              <a:t/>
            </a:r>
            <a:br>
              <a:rPr lang="en-US" sz="3000" dirty="0" smtClean="0"/>
            </a:br>
            <a:r>
              <a:rPr lang="en-US" sz="3000" dirty="0" smtClean="0"/>
              <a:t>(LiCoO</a:t>
            </a:r>
            <a:r>
              <a:rPr lang="en-US" sz="3000" baseline="-25000" dirty="0" smtClean="0"/>
              <a:t>2</a:t>
            </a:r>
            <a:r>
              <a:rPr lang="en-US" sz="3000" dirty="0"/>
              <a:t>), </a:t>
            </a:r>
            <a:r>
              <a:rPr lang="en-US" sz="3000" dirty="0" smtClean="0"/>
              <a:t>and graphite </a:t>
            </a:r>
            <a:br>
              <a:rPr lang="en-US" sz="3000" dirty="0" smtClean="0"/>
            </a:br>
            <a:r>
              <a:rPr lang="en-US" sz="3000" dirty="0" smtClean="0"/>
              <a:t>(</a:t>
            </a:r>
            <a:r>
              <a:rPr lang="en-US" sz="3000" dirty="0"/>
              <a:t>carbon). </a:t>
            </a:r>
            <a:r>
              <a:rPr lang="en-US" sz="3000" dirty="0" smtClean="0"/>
              <a:t/>
            </a:r>
            <a:br>
              <a:rPr lang="en-US" sz="3000" dirty="0" smtClean="0"/>
            </a:br>
            <a:r>
              <a:rPr lang="en-US" sz="3000" dirty="0" smtClean="0"/>
              <a:t>The </a:t>
            </a:r>
            <a:r>
              <a:rPr lang="en-US" sz="3000" dirty="0"/>
              <a:t>electrolyte is a </a:t>
            </a:r>
            <a:r>
              <a:rPr lang="en-US" sz="3000" dirty="0" smtClean="0"/>
              <a:t>solution </a:t>
            </a:r>
            <a:r>
              <a:rPr lang="en-US" sz="3000" dirty="0"/>
              <a:t>of </a:t>
            </a:r>
            <a:r>
              <a:rPr lang="en-US" sz="3000" dirty="0" smtClean="0"/>
              <a:t/>
            </a:r>
            <a:br>
              <a:rPr lang="en-US" sz="3000" dirty="0" smtClean="0"/>
            </a:br>
            <a:r>
              <a:rPr lang="en-US" sz="3000" dirty="0" smtClean="0"/>
              <a:t>a </a:t>
            </a:r>
            <a:r>
              <a:rPr lang="en-US" sz="3000" dirty="0"/>
              <a:t>lithium salt in </a:t>
            </a:r>
            <a:r>
              <a:rPr lang="en-US" sz="3000" dirty="0" smtClean="0"/>
              <a:t>an organic </a:t>
            </a:r>
            <a:br>
              <a:rPr lang="en-US" sz="3000" dirty="0" smtClean="0"/>
            </a:br>
            <a:r>
              <a:rPr lang="en-US" sz="3000" dirty="0" smtClean="0"/>
              <a:t>solvent</a:t>
            </a:r>
            <a:r>
              <a:rPr lang="en-US" sz="3000" dirty="0"/>
              <a:t>. This is how the battery </a:t>
            </a:r>
            <a:r>
              <a:rPr lang="en-US" sz="3000" dirty="0" smtClean="0"/>
              <a:t>works: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868143" y="2780928"/>
            <a:ext cx="296786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 algn="r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sz="2000" dirty="0"/>
              <a:t>Lithium-ion batteries.</a:t>
            </a:r>
            <a:endParaRPr lang="en-GB" sz="20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153196"/>
            <a:ext cx="2751840" cy="159424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266615"/>
            <a:ext cx="2736304" cy="2190803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084168" y="5457418"/>
            <a:ext cx="273630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 algn="r">
              <a:buClr>
                <a:srgbClr val="C00000"/>
              </a:buClr>
              <a:buFont typeface="Arial" panose="020B0604020202020204" pitchFamily="34" charset="0"/>
              <a:buChar char="▲"/>
            </a:pPr>
            <a:r>
              <a:rPr lang="en-US" sz="2000" dirty="0"/>
              <a:t>Keeping in touch, via lithium ions..</a:t>
            </a:r>
            <a:endParaRPr lang="en-GB" sz="2000" dirty="0"/>
          </a:p>
        </p:txBody>
      </p:sp>
      <p:sp>
        <p:nvSpPr>
          <p:cNvPr id="12" name="TextBox 11">
            <a:hlinkClick r:id="rId5" action="ppaction://hlinksldjump"/>
          </p:cNvPr>
          <p:cNvSpPr txBox="1"/>
          <p:nvPr/>
        </p:nvSpPr>
        <p:spPr>
          <a:xfrm>
            <a:off x="8316416" y="5982379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993267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IE" sz="3800" dirty="0" smtClean="0"/>
              <a:t>The Batteries in Your Life</a:t>
            </a:r>
            <a:endParaRPr lang="en-GB" sz="38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2" y="5838363"/>
            <a:ext cx="8712968" cy="830997"/>
          </a:xfrm>
          <a:prstGeom prst="rect">
            <a:avLst/>
          </a:prstGeom>
          <a:gradFill>
            <a:gsLst>
              <a:gs pos="0">
                <a:schemeClr val="accent6">
                  <a:lumMod val="5000"/>
                  <a:lumOff val="95000"/>
                </a:schemeClr>
              </a:gs>
              <a:gs pos="83000">
                <a:schemeClr val="accent6">
                  <a:lumMod val="45000"/>
                  <a:lumOff val="55000"/>
                </a:schemeClr>
              </a:gs>
              <a:gs pos="100000">
                <a:schemeClr val="accent6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wrap="square">
            <a:spAutoFit/>
          </a:bodyPr>
          <a:lstStyle/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400" dirty="0" smtClean="0"/>
              <a:t>So </a:t>
            </a:r>
            <a:r>
              <a:rPr lang="en-US" sz="2400" dirty="0"/>
              <a:t>your calls and texts depends on those lithium </a:t>
            </a:r>
            <a:r>
              <a:rPr lang="en-US" sz="2400" dirty="0" smtClean="0"/>
              <a:t>ions moving. Remember </a:t>
            </a:r>
            <a:r>
              <a:rPr lang="en-US" sz="2400" dirty="0"/>
              <a:t>that, next time you use your mobile!</a:t>
            </a:r>
            <a:endParaRPr lang="en-US" sz="2400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123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2814618"/>
              </p:ext>
            </p:extLst>
          </p:nvPr>
        </p:nvGraphicFramePr>
        <p:xfrm>
          <a:off x="179512" y="1165984"/>
          <a:ext cx="8712968" cy="4617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56484"/>
                <a:gridCol w="4356484"/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en-GB" sz="19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When it is charging</a:t>
                      </a:r>
                      <a:endParaRPr lang="en-GB" sz="19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19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When you use it</a:t>
                      </a:r>
                      <a:endParaRPr lang="en-GB" sz="19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900288">
                <a:tc>
                  <a:txBody>
                    <a:bodyPr/>
                    <a:lstStyle/>
                    <a:p>
                      <a: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IE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When your phone is charging, the</a:t>
                      </a:r>
                    </a:p>
                    <a:p>
                      <a:r>
                        <a:rPr lang="en-US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graphite becomes negative, and attracts lithium ions from the lithium cobalt oxide.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When you use it, the lithium ions flow back</a:t>
                      </a:r>
                      <a:r>
                        <a:rPr lang="en-US" sz="19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19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 lithium cobalt oxide, and electrons flow from the graphite to power your phone.</a:t>
                      </a:r>
                      <a:endParaRPr lang="en-GB" sz="19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9552" y="1623760"/>
            <a:ext cx="3513986" cy="284708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67672" y="1623760"/>
            <a:ext cx="3464768" cy="2847086"/>
          </a:xfrm>
          <a:prstGeom prst="rect">
            <a:avLst/>
          </a:prstGeom>
        </p:spPr>
      </p:pic>
      <p:sp>
        <p:nvSpPr>
          <p:cNvPr id="11" name="TextBox 10">
            <a:hlinkClick r:id="rId5" action="ppaction://hlinksldjump"/>
          </p:cNvPr>
          <p:cNvSpPr txBox="1"/>
          <p:nvPr/>
        </p:nvSpPr>
        <p:spPr>
          <a:xfrm>
            <a:off x="8316416" y="1052736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22831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9.5 </a:t>
            </a:r>
            <a:r>
              <a:rPr lang="en-GB" sz="4000" dirty="0"/>
              <a:t>– </a:t>
            </a:r>
            <a:r>
              <a:rPr lang="en-US" sz="4000" dirty="0" smtClean="0"/>
              <a:t>Reversible Reactions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12969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b="1" dirty="0">
                <a:solidFill>
                  <a:srgbClr val="C00000"/>
                </a:solidFill>
              </a:rPr>
              <a:t>When you heat copper(II) sulfate crystals …</a:t>
            </a:r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dirty="0" smtClean="0"/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dirty="0"/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dirty="0" smtClean="0"/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dirty="0"/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dirty="0" smtClean="0"/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dirty="0"/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dirty="0" smtClean="0"/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dirty="0"/>
          </a:p>
          <a:p>
            <a:pPr>
              <a:buClr>
                <a:srgbClr val="C00000"/>
              </a:buClr>
            </a:pP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dirty="0"/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dirty="0" smtClean="0"/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endParaRPr lang="en-US" dirty="0" smtClean="0"/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dirty="0" smtClean="0"/>
              <a:t>So </a:t>
            </a:r>
            <a:r>
              <a:rPr lang="en-US" dirty="0"/>
              <a:t>the reaction can go in either direction: it is </a:t>
            </a:r>
            <a:r>
              <a:rPr lang="en-US" dirty="0" smtClean="0"/>
              <a:t>reversible. The </a:t>
            </a:r>
            <a:r>
              <a:rPr lang="en-US" dirty="0"/>
              <a:t>reaction we start with (1 above) is called the forward </a:t>
            </a:r>
            <a:r>
              <a:rPr lang="en-US" dirty="0" smtClean="0"/>
              <a:t>reaction. Reaction </a:t>
            </a:r>
            <a:r>
              <a:rPr lang="en-US" b="1" dirty="0"/>
              <a:t>2 </a:t>
            </a:r>
            <a:r>
              <a:rPr lang="en-US" dirty="0"/>
              <a:t>is the </a:t>
            </a:r>
            <a:r>
              <a:rPr lang="en-US" b="1" dirty="0"/>
              <a:t>back </a:t>
            </a:r>
            <a:r>
              <a:rPr lang="en-US" dirty="0"/>
              <a:t>reaction</a:t>
            </a:r>
          </a:p>
          <a:p>
            <a:pPr marL="361950" indent="-361950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dirty="0"/>
              <a:t>We use the symbol </a:t>
            </a:r>
            <a:r>
              <a:rPr lang="en-US" dirty="0" smtClean="0"/>
              <a:t>         instead </a:t>
            </a:r>
            <a:r>
              <a:rPr lang="en-US" dirty="0"/>
              <a:t>of a single arrow, to show that a reaction </a:t>
            </a:r>
            <a:r>
              <a:rPr lang="en-US" dirty="0" smtClean="0"/>
              <a:t>is reversible</a:t>
            </a:r>
            <a:r>
              <a:rPr lang="en-US" dirty="0"/>
              <a:t>. So the equation for the reaction above </a:t>
            </a:r>
            <a:r>
              <a:rPr lang="en-US" dirty="0" smtClean="0"/>
              <a:t>is:</a:t>
            </a:r>
            <a:br>
              <a:rPr lang="en-US" dirty="0" smtClean="0"/>
            </a:br>
            <a:r>
              <a:rPr lang="en-US" dirty="0" smtClean="0"/>
              <a:t>	</a:t>
            </a:r>
            <a:r>
              <a:rPr lang="en-US" b="1" dirty="0" smtClean="0">
                <a:solidFill>
                  <a:srgbClr val="F53939"/>
                </a:solidFill>
              </a:rPr>
              <a:t>CuSO</a:t>
            </a:r>
            <a:r>
              <a:rPr lang="en-US" b="1" baseline="-25000" dirty="0" smtClean="0">
                <a:solidFill>
                  <a:srgbClr val="F53939"/>
                </a:solidFill>
              </a:rPr>
              <a:t>4</a:t>
            </a:r>
            <a:r>
              <a:rPr lang="en-US" b="1" dirty="0" smtClean="0">
                <a:solidFill>
                  <a:srgbClr val="F53939"/>
                </a:solidFill>
              </a:rPr>
              <a:t>.5H</a:t>
            </a:r>
            <a:r>
              <a:rPr lang="en-US" b="1" baseline="-25000" dirty="0" smtClean="0">
                <a:solidFill>
                  <a:srgbClr val="F53939"/>
                </a:solidFill>
              </a:rPr>
              <a:t>2</a:t>
            </a:r>
            <a:r>
              <a:rPr lang="en-US" b="1" dirty="0" smtClean="0">
                <a:solidFill>
                  <a:srgbClr val="F53939"/>
                </a:solidFill>
              </a:rPr>
              <a:t>O </a:t>
            </a:r>
            <a:r>
              <a:rPr lang="en-US" b="1" dirty="0">
                <a:solidFill>
                  <a:srgbClr val="F53939"/>
                </a:solidFill>
              </a:rPr>
              <a:t>(</a:t>
            </a:r>
            <a:r>
              <a:rPr lang="en-US" b="1" i="1" dirty="0">
                <a:solidFill>
                  <a:srgbClr val="F53939"/>
                </a:solidFill>
              </a:rPr>
              <a:t>s</a:t>
            </a:r>
            <a:r>
              <a:rPr lang="en-US" b="1" dirty="0">
                <a:solidFill>
                  <a:srgbClr val="F53939"/>
                </a:solidFill>
              </a:rPr>
              <a:t>) </a:t>
            </a:r>
            <a:r>
              <a:rPr lang="en-US" b="1" dirty="0" smtClean="0">
                <a:solidFill>
                  <a:srgbClr val="F53939"/>
                </a:solidFill>
              </a:rPr>
              <a:t>       CuSO</a:t>
            </a:r>
            <a:r>
              <a:rPr lang="en-US" b="1" baseline="-25000" dirty="0" smtClean="0">
                <a:solidFill>
                  <a:srgbClr val="F53939"/>
                </a:solidFill>
              </a:rPr>
              <a:t>4</a:t>
            </a:r>
            <a:r>
              <a:rPr lang="en-US" b="1" dirty="0" smtClean="0">
                <a:solidFill>
                  <a:srgbClr val="F53939"/>
                </a:solidFill>
              </a:rPr>
              <a:t> </a:t>
            </a:r>
            <a:r>
              <a:rPr lang="en-US" b="1" dirty="0">
                <a:solidFill>
                  <a:srgbClr val="F53939"/>
                </a:solidFill>
              </a:rPr>
              <a:t>(</a:t>
            </a:r>
            <a:r>
              <a:rPr lang="en-US" b="1" i="1" dirty="0">
                <a:solidFill>
                  <a:srgbClr val="F53939"/>
                </a:solidFill>
              </a:rPr>
              <a:t>s</a:t>
            </a:r>
            <a:r>
              <a:rPr lang="en-US" b="1" dirty="0">
                <a:solidFill>
                  <a:srgbClr val="F53939"/>
                </a:solidFill>
              </a:rPr>
              <a:t>) </a:t>
            </a:r>
            <a:r>
              <a:rPr lang="en-US" b="1" dirty="0" smtClean="0">
                <a:solidFill>
                  <a:srgbClr val="F53939"/>
                </a:solidFill>
              </a:rPr>
              <a:t>+ </a:t>
            </a:r>
            <a:r>
              <a:rPr lang="en-US" b="1" dirty="0">
                <a:solidFill>
                  <a:srgbClr val="F53939"/>
                </a:solidFill>
              </a:rPr>
              <a:t>5H</a:t>
            </a:r>
            <a:r>
              <a:rPr lang="en-US" b="1" baseline="-25000" dirty="0">
                <a:solidFill>
                  <a:srgbClr val="F53939"/>
                </a:solidFill>
              </a:rPr>
              <a:t>2</a:t>
            </a:r>
            <a:r>
              <a:rPr lang="en-US" b="1" dirty="0">
                <a:solidFill>
                  <a:srgbClr val="F53939"/>
                </a:solidFill>
              </a:rPr>
              <a:t>O </a:t>
            </a:r>
            <a:r>
              <a:rPr lang="en-US" b="1" dirty="0" smtClean="0">
                <a:solidFill>
                  <a:srgbClr val="F53939"/>
                </a:solidFill>
              </a:rPr>
              <a:t>(</a:t>
            </a:r>
            <a:r>
              <a:rPr lang="en-US" b="1" i="1" dirty="0" smtClean="0">
                <a:solidFill>
                  <a:srgbClr val="F53939"/>
                </a:solidFill>
              </a:rPr>
              <a:t>l</a:t>
            </a:r>
            <a:r>
              <a:rPr lang="en-US" b="1" dirty="0" smtClean="0">
                <a:solidFill>
                  <a:srgbClr val="F53939"/>
                </a:solidFill>
              </a:rPr>
              <a:t>)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930508" y="6165304"/>
            <a:ext cx="396044" cy="21602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000" y="1484784"/>
            <a:ext cx="2478856" cy="227487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28" b="5030"/>
          <a:stretch/>
        </p:blipFill>
        <p:spPr>
          <a:xfrm>
            <a:off x="5508103" y="1484784"/>
            <a:ext cx="2766280" cy="2235508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179511" y="3771037"/>
            <a:ext cx="424847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/>
              <a:t>The blue crystals above are </a:t>
            </a:r>
            <a:r>
              <a:rPr lang="en-US" sz="1400" dirty="0" smtClean="0"/>
              <a:t>hydrated copper (II</a:t>
            </a:r>
            <a:r>
              <a:rPr lang="en-US" sz="1400" dirty="0"/>
              <a:t>) </a:t>
            </a:r>
            <a:r>
              <a:rPr lang="en-US" sz="1400" dirty="0" err="1"/>
              <a:t>sulphate</a:t>
            </a:r>
            <a:r>
              <a:rPr lang="en-US" sz="1400" dirty="0"/>
              <a:t>. On </a:t>
            </a:r>
            <a:r>
              <a:rPr lang="en-US" sz="1400" dirty="0" smtClean="0"/>
              <a:t>heating, they </a:t>
            </a:r>
            <a:r>
              <a:rPr lang="en-US" sz="1400" dirty="0"/>
              <a:t>turn to a white powder. This </a:t>
            </a:r>
            <a:r>
              <a:rPr lang="en-US" sz="1400" dirty="0" smtClean="0"/>
              <a:t>is anhydrous </a:t>
            </a:r>
            <a:r>
              <a:rPr lang="en-US" sz="1400" dirty="0"/>
              <a:t>copper(II) sulfate:</a:t>
            </a:r>
          </a:p>
          <a:p>
            <a:r>
              <a:rPr lang="en-US" sz="1400" b="1" dirty="0" smtClean="0">
                <a:solidFill>
                  <a:srgbClr val="F53939"/>
                </a:solidFill>
              </a:rPr>
              <a:t>CuSO</a:t>
            </a:r>
            <a:r>
              <a:rPr lang="en-US" sz="1400" b="1" baseline="-25000" dirty="0" smtClean="0">
                <a:solidFill>
                  <a:srgbClr val="F53939"/>
                </a:solidFill>
              </a:rPr>
              <a:t>4</a:t>
            </a:r>
            <a:r>
              <a:rPr lang="en-US" sz="1400" b="1" dirty="0" smtClean="0">
                <a:solidFill>
                  <a:srgbClr val="F53939"/>
                </a:solidFill>
              </a:rPr>
              <a:t>.5H</a:t>
            </a:r>
            <a:r>
              <a:rPr lang="en-US" sz="1400" b="1" baseline="-25000" dirty="0" smtClean="0">
                <a:solidFill>
                  <a:srgbClr val="F53939"/>
                </a:solidFill>
              </a:rPr>
              <a:t>2</a:t>
            </a:r>
            <a:r>
              <a:rPr lang="en-US" sz="1400" b="1" dirty="0" smtClean="0">
                <a:solidFill>
                  <a:srgbClr val="F53939"/>
                </a:solidFill>
              </a:rPr>
              <a:t>O (s) </a:t>
            </a:r>
            <a:r>
              <a:rPr lang="en-US" sz="1400" b="1" dirty="0" smtClean="0">
                <a:solidFill>
                  <a:srgbClr val="F53939"/>
                </a:solidFill>
                <a:sym typeface="Wingdings 3" panose="05040102010807070707" pitchFamily="18" charset="2"/>
              </a:rPr>
              <a:t> </a:t>
            </a:r>
            <a:r>
              <a:rPr lang="en-US" sz="1400" b="1" dirty="0" smtClean="0">
                <a:solidFill>
                  <a:srgbClr val="F53939"/>
                </a:solidFill>
              </a:rPr>
              <a:t>CuSO</a:t>
            </a:r>
            <a:r>
              <a:rPr lang="en-US" sz="1400" b="1" baseline="-25000" dirty="0" smtClean="0">
                <a:solidFill>
                  <a:srgbClr val="F53939"/>
                </a:solidFill>
              </a:rPr>
              <a:t>4</a:t>
            </a:r>
            <a:r>
              <a:rPr lang="en-US" sz="1400" b="1" dirty="0" smtClean="0">
                <a:solidFill>
                  <a:srgbClr val="F53939"/>
                </a:solidFill>
              </a:rPr>
              <a:t> (</a:t>
            </a:r>
            <a:r>
              <a:rPr lang="en-US" sz="1400" b="1" i="1" dirty="0" smtClean="0">
                <a:solidFill>
                  <a:srgbClr val="F53939"/>
                </a:solidFill>
              </a:rPr>
              <a:t>s</a:t>
            </a:r>
            <a:r>
              <a:rPr lang="en-US" sz="1400" b="1" dirty="0" smtClean="0">
                <a:solidFill>
                  <a:srgbClr val="F53939"/>
                </a:solidFill>
              </a:rPr>
              <a:t>) + 5H</a:t>
            </a:r>
            <a:r>
              <a:rPr lang="en-US" sz="1400" b="1" baseline="-25000" dirty="0" smtClean="0">
                <a:solidFill>
                  <a:srgbClr val="F53939"/>
                </a:solidFill>
              </a:rPr>
              <a:t>2</a:t>
            </a:r>
            <a:r>
              <a:rPr lang="en-US" sz="1400" b="1" dirty="0" smtClean="0">
                <a:solidFill>
                  <a:srgbClr val="F53939"/>
                </a:solidFill>
              </a:rPr>
              <a:t>O (</a:t>
            </a:r>
            <a:r>
              <a:rPr lang="en-US" sz="1400" b="1" i="1" dirty="0" smtClean="0">
                <a:solidFill>
                  <a:srgbClr val="F53939"/>
                </a:solidFill>
              </a:rPr>
              <a:t>l</a:t>
            </a:r>
            <a:r>
              <a:rPr lang="en-US" sz="1400" b="1" dirty="0" smtClean="0">
                <a:solidFill>
                  <a:srgbClr val="F53939"/>
                </a:solidFill>
              </a:rPr>
              <a:t>)</a:t>
            </a:r>
            <a:endParaRPr lang="en-GB" sz="1400" b="1" dirty="0">
              <a:solidFill>
                <a:srgbClr val="F53939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4788024" y="3761164"/>
            <a:ext cx="403244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The reaction is easy to reverse: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add </a:t>
            </a: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water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! The anhydrous </a:t>
            </a: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copper(II)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sulfate </a:t>
            </a:r>
            <a:r>
              <a:rPr lang="en-US" sz="1400" dirty="0">
                <a:latin typeface="Arial" panose="020B0604020202020204" pitchFamily="34" charset="0"/>
                <a:cs typeface="Arial" panose="020B0604020202020204" pitchFamily="34" charset="0"/>
              </a:rPr>
              <a:t>gets hot and turns </a:t>
            </a:r>
            <a:r>
              <a:rPr lang="en-US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blue. </a:t>
            </a: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reaction is:</a:t>
            </a:r>
          </a:p>
          <a:p>
            <a:r>
              <a:rPr lang="pt-BR" sz="1400" b="1" dirty="0" smtClean="0">
                <a:solidFill>
                  <a:srgbClr val="F539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CuSO</a:t>
            </a:r>
            <a:r>
              <a:rPr lang="pt-BR" sz="1400" b="1" baseline="-25000" dirty="0" smtClean="0">
                <a:solidFill>
                  <a:srgbClr val="F539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pt-BR" sz="1400" b="1" dirty="0" smtClean="0">
                <a:solidFill>
                  <a:srgbClr val="F539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pt-BR" sz="1400" b="1" i="1" dirty="0" smtClean="0">
                <a:solidFill>
                  <a:srgbClr val="F539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pt-BR" sz="1400" b="1" dirty="0">
                <a:solidFill>
                  <a:srgbClr val="F539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pt-BR" sz="1400" b="1" dirty="0" smtClean="0">
                <a:solidFill>
                  <a:srgbClr val="F539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+ 5H</a:t>
            </a:r>
            <a:r>
              <a:rPr lang="pt-BR" sz="1400" b="1" baseline="-25000" dirty="0" smtClean="0">
                <a:solidFill>
                  <a:srgbClr val="F539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pt-BR" sz="1400" b="1" dirty="0" smtClean="0">
                <a:solidFill>
                  <a:srgbClr val="F539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O(</a:t>
            </a:r>
            <a:r>
              <a:rPr lang="pt-BR" sz="1400" b="1" i="1" dirty="0" smtClean="0">
                <a:solidFill>
                  <a:srgbClr val="F539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pt-BR" sz="1400" b="1" dirty="0" smtClean="0">
                <a:solidFill>
                  <a:srgbClr val="F539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1400" b="1" dirty="0">
                <a:solidFill>
                  <a:srgbClr val="F53939"/>
                </a:solidFill>
                <a:sym typeface="Wingdings 3" panose="05040102010807070707" pitchFamily="18" charset="2"/>
              </a:rPr>
              <a:t> </a:t>
            </a:r>
            <a:r>
              <a:rPr lang="en-US" sz="1400" b="1" dirty="0" smtClean="0">
                <a:solidFill>
                  <a:srgbClr val="F53939"/>
                </a:solidFill>
                <a:sym typeface="Wingdings 3" panose="05040102010807070707" pitchFamily="18" charset="2"/>
              </a:rPr>
              <a:t> </a:t>
            </a:r>
            <a:r>
              <a:rPr lang="en-GB" sz="1400" b="1" dirty="0" smtClean="0">
                <a:solidFill>
                  <a:srgbClr val="F539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CuSO</a:t>
            </a:r>
            <a:r>
              <a:rPr lang="en-GB" sz="1400" b="1" baseline="-25000" dirty="0" smtClean="0">
                <a:solidFill>
                  <a:srgbClr val="F539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GB" sz="1400" b="1" dirty="0" smtClean="0">
                <a:solidFill>
                  <a:srgbClr val="F539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.5H</a:t>
            </a:r>
            <a:r>
              <a:rPr lang="en-GB" sz="1400" b="1" baseline="-25000" dirty="0" smtClean="0">
                <a:solidFill>
                  <a:srgbClr val="F539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1400" b="1" dirty="0" smtClean="0">
                <a:solidFill>
                  <a:srgbClr val="F539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(</a:t>
            </a:r>
            <a:r>
              <a:rPr lang="en-GB" sz="1400" b="1" i="1" dirty="0" smtClean="0">
                <a:solidFill>
                  <a:srgbClr val="F539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GB" sz="1400" b="1" dirty="0">
                <a:solidFill>
                  <a:srgbClr val="F5393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99792" y="5589240"/>
            <a:ext cx="396044" cy="216024"/>
          </a:xfrm>
          <a:prstGeom prst="rect">
            <a:avLst/>
          </a:prstGeom>
        </p:spPr>
      </p:pic>
      <p:sp>
        <p:nvSpPr>
          <p:cNvPr id="18" name="TextBox 17">
            <a:hlinkClick r:id="rId6" action="ppaction://hlinksldjump"/>
          </p:cNvPr>
          <p:cNvSpPr txBox="1"/>
          <p:nvPr/>
        </p:nvSpPr>
        <p:spPr>
          <a:xfrm>
            <a:off x="8316416" y="1085835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38393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9.5 </a:t>
            </a:r>
            <a:r>
              <a:rPr lang="en-GB" sz="4000" dirty="0"/>
              <a:t>– </a:t>
            </a:r>
            <a:r>
              <a:rPr lang="en-US" sz="4000" dirty="0" smtClean="0"/>
              <a:t>Reversible Reactions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559769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b="1" dirty="0" smtClean="0">
                <a:solidFill>
                  <a:srgbClr val="C00000"/>
                </a:solidFill>
              </a:rPr>
              <a:t>What </a:t>
            </a:r>
            <a:r>
              <a:rPr lang="en-US" b="1" dirty="0">
                <a:solidFill>
                  <a:srgbClr val="C00000"/>
                </a:solidFill>
              </a:rPr>
              <a:t>about the energy change?</a:t>
            </a:r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dirty="0"/>
              <a:t>Reaction 1 above requires heat 2 it is </a:t>
            </a:r>
            <a:r>
              <a:rPr lang="en-US" b="1" dirty="0">
                <a:solidFill>
                  <a:srgbClr val="FF0000"/>
                </a:solidFill>
              </a:rPr>
              <a:t>endothermic</a:t>
            </a:r>
            <a:r>
              <a:rPr lang="en-US" dirty="0"/>
              <a:t>. In </a:t>
            </a:r>
            <a:r>
              <a:rPr lang="en-US" b="1" dirty="0"/>
              <a:t>2</a:t>
            </a:r>
            <a:r>
              <a:rPr lang="en-US" dirty="0"/>
              <a:t>, the </a:t>
            </a:r>
            <a:r>
              <a:rPr lang="en-US" dirty="0" smtClean="0"/>
              <a:t>white powder </a:t>
            </a:r>
            <a:r>
              <a:rPr lang="en-US" dirty="0"/>
              <a:t>gets hot and spits when you drip water on it </a:t>
            </a:r>
            <a:r>
              <a:rPr lang="en-US" b="1" dirty="0"/>
              <a:t>2</a:t>
            </a:r>
            <a:r>
              <a:rPr lang="en-US" dirty="0"/>
              <a:t> so that reaction </a:t>
            </a:r>
            <a:r>
              <a:rPr lang="en-US" dirty="0" smtClean="0"/>
              <a:t>is </a:t>
            </a:r>
            <a:r>
              <a:rPr lang="en-US" b="1" dirty="0" smtClean="0">
                <a:solidFill>
                  <a:srgbClr val="FF0000"/>
                </a:solidFill>
              </a:rPr>
              <a:t>exothermic</a:t>
            </a:r>
            <a:r>
              <a:rPr lang="en-US" dirty="0"/>
              <a:t>. It gives out the same amount of heat as reaction </a:t>
            </a:r>
            <a:r>
              <a:rPr lang="en-US" b="1" dirty="0"/>
              <a:t>1</a:t>
            </a:r>
            <a:r>
              <a:rPr lang="en-US" dirty="0"/>
              <a:t> took in.</a:t>
            </a:r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b="1" dirty="0"/>
              <a:t>A reversible reaction is endothermic in one direction, and </a:t>
            </a:r>
            <a:r>
              <a:rPr lang="en-US" b="1" dirty="0" smtClean="0"/>
              <a:t>exothermic in </a:t>
            </a:r>
            <a:r>
              <a:rPr lang="en-US" b="1" dirty="0"/>
              <a:t>the other. The same amount of energy is transferred each time.</a:t>
            </a:r>
            <a:endParaRPr lang="en-US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5925682" y="1127994"/>
            <a:ext cx="2962342" cy="2708434"/>
          </a:xfrm>
          <a:prstGeom prst="rect">
            <a:avLst/>
          </a:prstGeom>
          <a:solidFill>
            <a:srgbClr val="C1D6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tabLst>
                <a:tab pos="2420938" algn="l"/>
              </a:tabLst>
            </a:pPr>
            <a:r>
              <a:rPr lang="en-US" sz="17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 </a:t>
            </a:r>
            <a:r>
              <a:rPr lang="en-US" sz="1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1700" b="1" dirty="0" err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crystallisation</a:t>
            </a:r>
            <a:endParaRPr lang="en-US" sz="1700" b="1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76225" indent="-276225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water in blue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copper(II) sulfate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crystals is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called water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1700" dirty="0" err="1">
                <a:latin typeface="Arial" panose="020B0604020202020204" pitchFamily="34" charset="0"/>
                <a:cs typeface="Arial" panose="020B0604020202020204" pitchFamily="34" charset="0"/>
              </a:rPr>
              <a:t>crystallisation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76225" indent="-276225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Hydrated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means it has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water molecules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built into its structure.</a:t>
            </a:r>
          </a:p>
          <a:p>
            <a:pPr marL="276225" indent="-276225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Anhydrous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means no water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is present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GB" sz="17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Oval 14"/>
          <p:cNvSpPr/>
          <p:nvPr/>
        </p:nvSpPr>
        <p:spPr>
          <a:xfrm rot="1078849">
            <a:off x="8569974" y="962872"/>
            <a:ext cx="414517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925683" y="3960926"/>
            <a:ext cx="2962342" cy="2708434"/>
          </a:xfrm>
          <a:prstGeom prst="rect">
            <a:avLst/>
          </a:prstGeom>
          <a:solidFill>
            <a:srgbClr val="C1D6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tabLst>
                <a:tab pos="2420938" algn="l"/>
              </a:tabLst>
            </a:pPr>
            <a:r>
              <a:rPr lang="en-US" sz="17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Two </a:t>
            </a:r>
            <a:r>
              <a:rPr lang="en-US" sz="17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tests for water</a:t>
            </a:r>
          </a:p>
          <a:p>
            <a:pPr>
              <a:buClr>
                <a:srgbClr val="C00000"/>
              </a:buClr>
              <a:tabLst>
                <a:tab pos="2420938" algn="l"/>
              </a:tabLst>
            </a:pP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Water will turn:</a:t>
            </a:r>
          </a:p>
          <a:p>
            <a:pPr marL="276225" indent="-276225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white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anhydrous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copper(II) sulfate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blue</a:t>
            </a:r>
          </a:p>
          <a:p>
            <a:pPr marL="276225" indent="-276225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blue 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cobalt chloride paper pink.</a:t>
            </a:r>
          </a:p>
          <a:p>
            <a:pPr>
              <a:buClr>
                <a:srgbClr val="C00000"/>
              </a:buClr>
              <a:tabLst>
                <a:tab pos="2420938" algn="l"/>
              </a:tabLst>
            </a:pP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Both compounds add on water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of </a:t>
            </a:r>
            <a:r>
              <a:rPr lang="en-US" sz="17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crystallisation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, giving the </a:t>
            </a:r>
            <a:r>
              <a:rPr lang="en-US" sz="1700" dirty="0" smtClean="0">
                <a:latin typeface="Arial" panose="020B0604020202020204" pitchFamily="34" charset="0"/>
                <a:cs typeface="Arial" panose="020B0604020202020204" pitchFamily="34" charset="0"/>
              </a:rPr>
              <a:t>colour change</a:t>
            </a:r>
            <a:r>
              <a:rPr lang="en-US" sz="1700" dirty="0">
                <a:latin typeface="Arial" panose="020B0604020202020204" pitchFamily="34" charset="0"/>
                <a:cs typeface="Arial" panose="020B0604020202020204" pitchFamily="34" charset="0"/>
              </a:rPr>
              <a:t>. To reverse, just heat!</a:t>
            </a:r>
            <a:endParaRPr lang="en-GB" sz="17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 rot="1078849">
            <a:off x="8569975" y="3795804"/>
            <a:ext cx="414517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9512" y="4050938"/>
            <a:ext cx="202319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B21212"/>
              </a:buClr>
              <a:buFontTx/>
              <a:buChar char="▲"/>
            </a:pPr>
            <a:r>
              <a:rPr lang="en-US" dirty="0">
                <a:latin typeface="FrutigerLTStd-Light"/>
              </a:rPr>
              <a:t>In a reversible reaction, the </a:t>
            </a:r>
            <a:r>
              <a:rPr lang="en-US" dirty="0" smtClean="0">
                <a:latin typeface="FrutigerLTStd-Light"/>
              </a:rPr>
              <a:t>energy change </a:t>
            </a:r>
            <a:r>
              <a:rPr lang="en-US" dirty="0">
                <a:latin typeface="FrutigerLTStd-Light"/>
              </a:rPr>
              <a:t>is the same in both directions.</a:t>
            </a:r>
            <a:endParaRPr lang="en-GB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02711" y="3710067"/>
            <a:ext cx="3593425" cy="2959293"/>
          </a:xfrm>
          <a:prstGeom prst="rect">
            <a:avLst/>
          </a:prstGeom>
        </p:spPr>
      </p:pic>
      <p:sp>
        <p:nvSpPr>
          <p:cNvPr id="17" name="TextBox 16">
            <a:hlinkClick r:id="rId4" action="ppaction://hlinksldjump"/>
          </p:cNvPr>
          <p:cNvSpPr txBox="1"/>
          <p:nvPr/>
        </p:nvSpPr>
        <p:spPr>
          <a:xfrm>
            <a:off x="8316416" y="1844824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259912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9.5 </a:t>
            </a:r>
            <a:r>
              <a:rPr lang="en-GB" sz="4000" dirty="0"/>
              <a:t>– </a:t>
            </a:r>
            <a:r>
              <a:rPr lang="en-US" sz="4000" dirty="0" smtClean="0"/>
              <a:t>Reversible Reactions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1296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</a:pPr>
            <a:r>
              <a:rPr lang="en-US" sz="2000" b="1" dirty="0" smtClean="0">
                <a:solidFill>
                  <a:srgbClr val="C00000"/>
                </a:solidFill>
              </a:rPr>
              <a:t>Some </a:t>
            </a:r>
            <a:r>
              <a:rPr lang="en-US" sz="2000" b="1" dirty="0">
                <a:solidFill>
                  <a:srgbClr val="C00000"/>
                </a:solidFill>
              </a:rPr>
              <a:t>important reversible reactions</a:t>
            </a:r>
          </a:p>
          <a:p>
            <a:pPr marL="449263" indent="-449263">
              <a:buClr>
                <a:srgbClr val="C0000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Many important reactions are reversible. Here are some examples:</a:t>
            </a:r>
            <a:endParaRPr lang="en-US" sz="2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124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216007"/>
              </p:ext>
            </p:extLst>
          </p:nvPr>
        </p:nvGraphicFramePr>
        <p:xfrm>
          <a:off x="179512" y="1907624"/>
          <a:ext cx="8712968" cy="4632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616624"/>
                <a:gridCol w="3096344"/>
              </a:tblGrid>
              <a:tr h="370840"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Reaction</a:t>
                      </a:r>
                      <a:endParaRPr lang="en-GB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en-GB" sz="2000" b="1" i="0" u="none" strike="noStrike" kern="12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Comments</a:t>
                      </a:r>
                      <a:endParaRPr lang="en-GB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924352">
                <a:tc>
                  <a:txBody>
                    <a:bodyPr/>
                    <a:lstStyle/>
                    <a:p>
                      <a:pPr algn="ctr"/>
                      <a:r>
                        <a:rPr lang="en-IE" sz="20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IE" sz="20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kumimoji="0" lang="pt-BR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</a:t>
                      </a:r>
                      <a:r>
                        <a:rPr kumimoji="0" lang="pt-BR" sz="2000" b="1" i="0" u="none" strike="noStrike" kern="1200" baseline="-25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pt-BR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pt-BR" sz="2000" b="1" i="1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</a:t>
                      </a:r>
                      <a:r>
                        <a:rPr kumimoji="0" lang="pt-BR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  +   3H</a:t>
                      </a:r>
                      <a:r>
                        <a:rPr kumimoji="0" lang="pt-BR" sz="2000" b="1" i="0" u="none" strike="noStrike" kern="1200" baseline="-25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pt-BR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pt-BR" sz="2000" b="1" i="1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</a:t>
                      </a:r>
                      <a:r>
                        <a:rPr kumimoji="0" lang="pt-BR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         2NH</a:t>
                      </a:r>
                      <a:r>
                        <a:rPr kumimoji="0" lang="pt-BR" sz="2000" b="1" i="0" u="none" strike="noStrike" kern="1200" baseline="-25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r>
                        <a:rPr kumimoji="0" lang="pt-BR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pt-BR" sz="2000" b="1" i="1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</a:t>
                      </a:r>
                      <a:r>
                        <a:rPr kumimoji="0" lang="pt-BR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pPr algn="ctr"/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Nitrogen  hydrogen         ammonia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This is a very important reaction, because ammonia is used to</a:t>
                      </a:r>
                      <a:r>
                        <a:rPr lang="en-US" sz="2000" b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make nitric acid and </a:t>
                      </a:r>
                      <a:r>
                        <a:rPr lang="en-US" sz="2000" b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fertilisers</a:t>
                      </a:r>
                      <a:r>
                        <a:rPr lang="en-US" sz="2000" b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.</a:t>
                      </a:r>
                      <a:endParaRPr lang="en-GB" sz="2000" b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C9E3AD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de-DE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2SO</a:t>
                      </a:r>
                      <a:r>
                        <a:rPr kumimoji="0" lang="de-DE" sz="2000" b="1" i="0" u="none" strike="noStrike" kern="1200" baseline="-25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de-DE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de-DE" sz="2000" b="1" i="1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</a:t>
                      </a:r>
                      <a:r>
                        <a:rPr kumimoji="0" lang="de-DE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   +   O</a:t>
                      </a:r>
                      <a:r>
                        <a:rPr kumimoji="0" lang="de-DE" sz="2000" b="1" i="0" u="none" strike="noStrike" kern="1200" baseline="-25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de-DE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de-DE" sz="2000" b="1" i="1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</a:t>
                      </a:r>
                      <a:r>
                        <a:rPr kumimoji="0" lang="de-DE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        2SO</a:t>
                      </a:r>
                      <a:r>
                        <a:rPr kumimoji="0" lang="de-DE" sz="2000" b="1" i="0" u="none" strike="noStrike" kern="1200" baseline="-25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r>
                        <a:rPr kumimoji="0" lang="de-DE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de-DE" sz="2000" b="1" i="1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</a:t>
                      </a:r>
                      <a:r>
                        <a:rPr kumimoji="0" lang="de-DE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pPr algn="ctr"/>
                      <a:r>
                        <a:rPr kumimoji="0" lang="en-GB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sulfur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dioxide   oxygen    </a:t>
                      </a:r>
                      <a:r>
                        <a:rPr kumimoji="0" lang="en-GB" sz="2000" b="0" i="0" u="none" strike="noStrike" kern="1200" baseline="0" dirty="0" err="1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sulfur</a:t>
                      </a:r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trioxide</a:t>
                      </a:r>
                      <a:endParaRPr lang="en-US" sz="20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This is a key step in the manufacture of sulfuric acid.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kumimoji="0" lang="pt-BR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CaCO</a:t>
                      </a:r>
                      <a:r>
                        <a:rPr kumimoji="0" lang="pt-BR" sz="2000" b="1" i="0" u="none" strike="noStrike" kern="1200" baseline="-25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  <a:r>
                        <a:rPr kumimoji="0" lang="pt-BR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pt-BR" sz="2000" b="1" i="1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</a:t>
                      </a:r>
                      <a:r>
                        <a:rPr kumimoji="0" lang="pt-BR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          CaO (</a:t>
                      </a:r>
                      <a:r>
                        <a:rPr kumimoji="0" lang="pt-BR" sz="2000" b="1" i="1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</a:t>
                      </a:r>
                      <a:r>
                        <a:rPr kumimoji="0" lang="pt-BR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  +   CO</a:t>
                      </a:r>
                      <a:r>
                        <a:rPr kumimoji="0" lang="pt-BR" sz="2000" b="1" i="0" u="none" strike="noStrike" kern="1200" baseline="-2500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  <a:r>
                        <a:rPr kumimoji="0" lang="pt-BR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pt-BR" sz="2000" b="1" i="1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g</a:t>
                      </a:r>
                      <a:r>
                        <a:rPr kumimoji="0" lang="pt-BR" sz="2000" b="1" i="0" u="none" strike="noStrike" kern="1200" baseline="0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</a:p>
                    <a:p>
                      <a:pPr algn="ctr"/>
                      <a:r>
                        <a:rPr kumimoji="0" lang="en-GB" sz="2000" b="0" i="0" u="none" strike="noStrike" kern="1200" baseline="0" dirty="0" smtClean="0">
                          <a:solidFill>
                            <a:schemeClr val="dk1"/>
                          </a:solidFill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calcium carbonate calcium oxide carbon dioxide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This is a </a:t>
                      </a:r>
                      <a:r>
                        <a:rPr lang="en-US" sz="20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thermal decomposition</a:t>
                      </a:r>
                      <a:r>
                        <a:rPr lang="en-US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: it needs heat. Calcium oxide</a:t>
                      </a:r>
                      <a:r>
                        <a:rPr lang="en-US" sz="20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US" sz="20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(called lime, or quicklime) has many uses (page 240).</a:t>
                      </a:r>
                      <a:endParaRPr lang="en-GB" sz="20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0" name="Group 9"/>
          <p:cNvGrpSpPr/>
          <p:nvPr/>
        </p:nvGrpSpPr>
        <p:grpSpPr>
          <a:xfrm>
            <a:off x="3347864" y="2636912"/>
            <a:ext cx="324036" cy="288033"/>
            <a:chOff x="2339752" y="7245424"/>
            <a:chExt cx="2376264" cy="792087"/>
          </a:xfrm>
        </p:grpSpPr>
        <p:grpSp>
          <p:nvGrpSpPr>
            <p:cNvPr id="8" name="Group 7"/>
            <p:cNvGrpSpPr/>
            <p:nvPr/>
          </p:nvGrpSpPr>
          <p:grpSpPr>
            <a:xfrm>
              <a:off x="2339752" y="7245424"/>
              <a:ext cx="2376264" cy="288032"/>
              <a:chOff x="2339752" y="7245424"/>
              <a:chExt cx="2376264" cy="288032"/>
            </a:xfrm>
          </p:grpSpPr>
          <p:cxnSp>
            <p:nvCxnSpPr>
              <p:cNvPr id="3" name="Straight Connector 2"/>
              <p:cNvCxnSpPr/>
              <p:nvPr/>
            </p:nvCxnSpPr>
            <p:spPr>
              <a:xfrm>
                <a:off x="2339752" y="7533456"/>
                <a:ext cx="2376264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>
                <a:off x="4211960" y="7245424"/>
                <a:ext cx="504056" cy="28803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Group 18"/>
            <p:cNvGrpSpPr/>
            <p:nvPr/>
          </p:nvGrpSpPr>
          <p:grpSpPr>
            <a:xfrm rot="10800000">
              <a:off x="2339752" y="7749479"/>
              <a:ext cx="2376264" cy="288032"/>
              <a:chOff x="2339752" y="7245424"/>
              <a:chExt cx="2376264" cy="288032"/>
            </a:xfrm>
          </p:grpSpPr>
          <p:cxnSp>
            <p:nvCxnSpPr>
              <p:cNvPr id="20" name="Straight Connector 19"/>
              <p:cNvCxnSpPr/>
              <p:nvPr/>
            </p:nvCxnSpPr>
            <p:spPr>
              <a:xfrm>
                <a:off x="2339752" y="7533456"/>
                <a:ext cx="2376264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/>
              <p:nvPr/>
            </p:nvCxnSpPr>
            <p:spPr>
              <a:xfrm>
                <a:off x="4211960" y="7245424"/>
                <a:ext cx="504056" cy="28803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" name="Group 22"/>
          <p:cNvGrpSpPr/>
          <p:nvPr/>
        </p:nvGrpSpPr>
        <p:grpSpPr>
          <a:xfrm>
            <a:off x="3455876" y="3717031"/>
            <a:ext cx="324036" cy="288033"/>
            <a:chOff x="2339752" y="7245424"/>
            <a:chExt cx="2376264" cy="792087"/>
          </a:xfrm>
        </p:grpSpPr>
        <p:grpSp>
          <p:nvGrpSpPr>
            <p:cNvPr id="24" name="Group 23"/>
            <p:cNvGrpSpPr/>
            <p:nvPr/>
          </p:nvGrpSpPr>
          <p:grpSpPr>
            <a:xfrm>
              <a:off x="2339752" y="7245424"/>
              <a:ext cx="2376264" cy="288032"/>
              <a:chOff x="2339752" y="7245424"/>
              <a:chExt cx="2376264" cy="288032"/>
            </a:xfrm>
          </p:grpSpPr>
          <p:cxnSp>
            <p:nvCxnSpPr>
              <p:cNvPr id="28" name="Straight Connector 27"/>
              <p:cNvCxnSpPr/>
              <p:nvPr/>
            </p:nvCxnSpPr>
            <p:spPr>
              <a:xfrm>
                <a:off x="2339752" y="7533456"/>
                <a:ext cx="2376264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4211960" y="7245424"/>
                <a:ext cx="504056" cy="28803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Group 24"/>
            <p:cNvGrpSpPr/>
            <p:nvPr/>
          </p:nvGrpSpPr>
          <p:grpSpPr>
            <a:xfrm rot="10800000">
              <a:off x="2339752" y="7749479"/>
              <a:ext cx="2376264" cy="288032"/>
              <a:chOff x="2339752" y="7245424"/>
              <a:chExt cx="2376264" cy="288032"/>
            </a:xfrm>
          </p:grpSpPr>
          <p:cxnSp>
            <p:nvCxnSpPr>
              <p:cNvPr id="26" name="Straight Connector 25"/>
              <p:cNvCxnSpPr/>
              <p:nvPr/>
            </p:nvCxnSpPr>
            <p:spPr>
              <a:xfrm>
                <a:off x="2339752" y="7533456"/>
                <a:ext cx="2376264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>
              <a:xfrm>
                <a:off x="4211960" y="7245424"/>
                <a:ext cx="504056" cy="28803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0" name="Group 29"/>
          <p:cNvGrpSpPr/>
          <p:nvPr/>
        </p:nvGrpSpPr>
        <p:grpSpPr>
          <a:xfrm>
            <a:off x="2267744" y="4653136"/>
            <a:ext cx="324036" cy="288033"/>
            <a:chOff x="2339752" y="7245424"/>
            <a:chExt cx="2376264" cy="792087"/>
          </a:xfrm>
        </p:grpSpPr>
        <p:grpSp>
          <p:nvGrpSpPr>
            <p:cNvPr id="31" name="Group 30"/>
            <p:cNvGrpSpPr/>
            <p:nvPr/>
          </p:nvGrpSpPr>
          <p:grpSpPr>
            <a:xfrm>
              <a:off x="2339752" y="7245424"/>
              <a:ext cx="2376264" cy="288032"/>
              <a:chOff x="2339752" y="7245424"/>
              <a:chExt cx="2376264" cy="288032"/>
            </a:xfrm>
          </p:grpSpPr>
          <p:cxnSp>
            <p:nvCxnSpPr>
              <p:cNvPr id="36" name="Straight Connector 35"/>
              <p:cNvCxnSpPr/>
              <p:nvPr/>
            </p:nvCxnSpPr>
            <p:spPr>
              <a:xfrm>
                <a:off x="2339752" y="7533456"/>
                <a:ext cx="2376264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Straight Connector 36"/>
              <p:cNvCxnSpPr/>
              <p:nvPr/>
            </p:nvCxnSpPr>
            <p:spPr>
              <a:xfrm>
                <a:off x="4211960" y="7245424"/>
                <a:ext cx="504056" cy="28803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Group 31"/>
            <p:cNvGrpSpPr/>
            <p:nvPr/>
          </p:nvGrpSpPr>
          <p:grpSpPr>
            <a:xfrm rot="10800000">
              <a:off x="2339752" y="7749479"/>
              <a:ext cx="2376264" cy="288032"/>
              <a:chOff x="2339752" y="7245424"/>
              <a:chExt cx="2376264" cy="288032"/>
            </a:xfrm>
          </p:grpSpPr>
          <p:cxnSp>
            <p:nvCxnSpPr>
              <p:cNvPr id="33" name="Straight Connector 32"/>
              <p:cNvCxnSpPr/>
              <p:nvPr/>
            </p:nvCxnSpPr>
            <p:spPr>
              <a:xfrm>
                <a:off x="2339752" y="7533456"/>
                <a:ext cx="2376264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Connector 34"/>
              <p:cNvCxnSpPr/>
              <p:nvPr/>
            </p:nvCxnSpPr>
            <p:spPr>
              <a:xfrm>
                <a:off x="4211960" y="7245424"/>
                <a:ext cx="504056" cy="28803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8" name="TextBox 37">
            <a:hlinkClick r:id="rId3" action="ppaction://hlinksldjump"/>
          </p:cNvPr>
          <p:cNvSpPr txBox="1"/>
          <p:nvPr/>
        </p:nvSpPr>
        <p:spPr>
          <a:xfrm>
            <a:off x="8316416" y="1052736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864694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/>
              <a:t>9.5 – </a:t>
            </a:r>
            <a:r>
              <a:rPr lang="en-US" dirty="0"/>
              <a:t>Reversible Reactions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71296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 smtClean="0">
                <a:solidFill>
                  <a:srgbClr val="C00000"/>
                </a:solidFill>
              </a:rPr>
              <a:t>Reversible </a:t>
            </a:r>
            <a:r>
              <a:rPr lang="en-US" sz="2000" b="1" dirty="0">
                <a:solidFill>
                  <a:srgbClr val="C00000"/>
                </a:solidFill>
              </a:rPr>
              <a:t>reactions and equilibrium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As you saw in the last table, the reaction between nitrogen and </a:t>
            </a:r>
            <a:r>
              <a:rPr lang="en-US" sz="2000" dirty="0" smtClean="0"/>
              <a:t>hydrogen to </a:t>
            </a:r>
            <a:r>
              <a:rPr lang="en-US" sz="2000" dirty="0"/>
              <a:t>make ammonia is </a:t>
            </a:r>
            <a:r>
              <a:rPr lang="en-US" sz="2000" dirty="0" smtClean="0"/>
              <a:t>reversible:</a:t>
            </a:r>
            <a:br>
              <a:rPr lang="en-US" sz="2000" dirty="0" smtClean="0"/>
            </a:br>
            <a:r>
              <a:rPr lang="en-US" sz="2000" b="1" dirty="0" smtClean="0">
                <a:solidFill>
                  <a:srgbClr val="FF0000"/>
                </a:solidFill>
              </a:rPr>
              <a:t>N</a:t>
            </a:r>
            <a:r>
              <a:rPr lang="en-US" sz="20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000" b="1" dirty="0" smtClean="0">
                <a:solidFill>
                  <a:srgbClr val="FF0000"/>
                </a:solidFill>
              </a:rPr>
              <a:t> (</a:t>
            </a:r>
            <a:r>
              <a:rPr lang="en-US" sz="2000" b="1" i="1" dirty="0" smtClean="0">
                <a:solidFill>
                  <a:srgbClr val="FF0000"/>
                </a:solidFill>
              </a:rPr>
              <a:t>g</a:t>
            </a:r>
            <a:r>
              <a:rPr lang="en-US" sz="2000" b="1" dirty="0">
                <a:solidFill>
                  <a:srgbClr val="FF0000"/>
                </a:solidFill>
              </a:rPr>
              <a:t>) </a:t>
            </a:r>
            <a:r>
              <a:rPr lang="en-US" sz="2000" b="1" dirty="0" smtClean="0">
                <a:solidFill>
                  <a:srgbClr val="FF0000"/>
                </a:solidFill>
              </a:rPr>
              <a:t>+ </a:t>
            </a:r>
            <a:r>
              <a:rPr lang="en-US" sz="2000" b="1" dirty="0">
                <a:solidFill>
                  <a:srgbClr val="FF0000"/>
                </a:solidFill>
              </a:rPr>
              <a:t>3H</a:t>
            </a:r>
            <a:r>
              <a:rPr lang="en-US" sz="2000" b="1" baseline="-25000" dirty="0">
                <a:solidFill>
                  <a:srgbClr val="FF0000"/>
                </a:solidFill>
              </a:rPr>
              <a:t>2</a:t>
            </a:r>
            <a:r>
              <a:rPr lang="en-US" sz="2000" b="1" dirty="0">
                <a:solidFill>
                  <a:srgbClr val="FF0000"/>
                </a:solidFill>
              </a:rPr>
              <a:t> </a:t>
            </a:r>
            <a:r>
              <a:rPr lang="en-US" sz="2000" b="1" dirty="0" smtClean="0">
                <a:solidFill>
                  <a:srgbClr val="FF0000"/>
                </a:solidFill>
              </a:rPr>
              <a:t>(</a:t>
            </a:r>
            <a:r>
              <a:rPr lang="en-US" sz="2000" b="1" i="1" dirty="0" smtClean="0">
                <a:solidFill>
                  <a:srgbClr val="FF0000"/>
                </a:solidFill>
              </a:rPr>
              <a:t>g</a:t>
            </a:r>
            <a:r>
              <a:rPr lang="en-US" sz="2000" b="1" dirty="0">
                <a:solidFill>
                  <a:srgbClr val="FF0000"/>
                </a:solidFill>
              </a:rPr>
              <a:t>) </a:t>
            </a:r>
            <a:r>
              <a:rPr lang="en-US" sz="2000" b="1" dirty="0" smtClean="0">
                <a:solidFill>
                  <a:srgbClr val="FF0000"/>
                </a:solidFill>
              </a:rPr>
              <a:t>       2NH</a:t>
            </a:r>
            <a:r>
              <a:rPr lang="en-US" sz="2000" b="1" baseline="-25000" dirty="0" smtClean="0">
                <a:solidFill>
                  <a:srgbClr val="FF0000"/>
                </a:solidFill>
              </a:rPr>
              <a:t>3</a:t>
            </a:r>
            <a:r>
              <a:rPr lang="en-US" sz="2000" b="1" dirty="0" smtClean="0">
                <a:solidFill>
                  <a:srgbClr val="FF0000"/>
                </a:solidFill>
              </a:rPr>
              <a:t> (</a:t>
            </a:r>
            <a:r>
              <a:rPr lang="en-US" sz="2000" b="1" i="1" dirty="0" smtClean="0">
                <a:solidFill>
                  <a:srgbClr val="FF0000"/>
                </a:solidFill>
              </a:rPr>
              <a:t>g</a:t>
            </a:r>
            <a:r>
              <a:rPr lang="en-US" sz="2000" b="1" dirty="0" smtClean="0">
                <a:solidFill>
                  <a:srgbClr val="FF0000"/>
                </a:solidFill>
              </a:rPr>
              <a:t>)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So </a:t>
            </a:r>
            <a:r>
              <a:rPr lang="en-US" sz="2000" dirty="0"/>
              <a:t>let’s see what happens during the reaction</a:t>
            </a:r>
            <a:r>
              <a:rPr lang="en-US" sz="2000" dirty="0" smtClean="0"/>
              <a:t>:</a:t>
            </a:r>
            <a:endParaRPr lang="en-US" sz="2000" b="1" dirty="0">
              <a:solidFill>
                <a:srgbClr val="C00000"/>
              </a:solidFill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79512" y="4531953"/>
            <a:ext cx="2880445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Three molecules of hydrogen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react with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one of nitrogen to form two of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ammonia. So if you put the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correct mixture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of nitrogen and hydrogen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into a closed container …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3162920" y="4531953"/>
            <a:ext cx="284924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... will it all turn into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ammonia? No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! Once a certain amount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of ammonia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is formed, the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system reaches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 state of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dynamic equilibrium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From then on …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6156176" y="4531953"/>
            <a:ext cx="266429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… every time two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ammonia molecules form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another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two break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down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into nitrogen and hydrogen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. So the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level of ammonia remains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unchanged.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2483768" y="2132855"/>
            <a:ext cx="324036" cy="288033"/>
            <a:chOff x="2339752" y="7245424"/>
            <a:chExt cx="2376264" cy="792087"/>
          </a:xfrm>
        </p:grpSpPr>
        <p:grpSp>
          <p:nvGrpSpPr>
            <p:cNvPr id="14" name="Group 13"/>
            <p:cNvGrpSpPr/>
            <p:nvPr/>
          </p:nvGrpSpPr>
          <p:grpSpPr>
            <a:xfrm>
              <a:off x="2339752" y="7245424"/>
              <a:ext cx="2376264" cy="288032"/>
              <a:chOff x="2339752" y="7245424"/>
              <a:chExt cx="2376264" cy="288032"/>
            </a:xfrm>
          </p:grpSpPr>
          <p:cxnSp>
            <p:nvCxnSpPr>
              <p:cNvPr id="18" name="Straight Connector 17"/>
              <p:cNvCxnSpPr/>
              <p:nvPr/>
            </p:nvCxnSpPr>
            <p:spPr>
              <a:xfrm>
                <a:off x="2339752" y="7533456"/>
                <a:ext cx="2376264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Straight Connector 18"/>
              <p:cNvCxnSpPr/>
              <p:nvPr/>
            </p:nvCxnSpPr>
            <p:spPr>
              <a:xfrm>
                <a:off x="4211960" y="7245424"/>
                <a:ext cx="504056" cy="28803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Group 14"/>
            <p:cNvGrpSpPr/>
            <p:nvPr/>
          </p:nvGrpSpPr>
          <p:grpSpPr>
            <a:xfrm rot="10800000">
              <a:off x="2339752" y="7749479"/>
              <a:ext cx="2376264" cy="288032"/>
              <a:chOff x="2339752" y="7245424"/>
              <a:chExt cx="2376264" cy="288032"/>
            </a:xfrm>
          </p:grpSpPr>
          <p:cxnSp>
            <p:nvCxnSpPr>
              <p:cNvPr id="16" name="Straight Connector 15"/>
              <p:cNvCxnSpPr/>
              <p:nvPr/>
            </p:nvCxnSpPr>
            <p:spPr>
              <a:xfrm>
                <a:off x="2339752" y="7533456"/>
                <a:ext cx="2376264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>
                <a:off x="4211960" y="7245424"/>
                <a:ext cx="504056" cy="28803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85716" y="2780928"/>
            <a:ext cx="8634755" cy="1709854"/>
          </a:xfrm>
          <a:prstGeom prst="rect">
            <a:avLst/>
          </a:prstGeom>
        </p:spPr>
      </p:pic>
      <p:sp>
        <p:nvSpPr>
          <p:cNvPr id="20" name="TextBox 19">
            <a:hlinkClick r:id="rId4" action="ppaction://hlinksldjump"/>
          </p:cNvPr>
          <p:cNvSpPr txBox="1"/>
          <p:nvPr/>
        </p:nvSpPr>
        <p:spPr>
          <a:xfrm>
            <a:off x="8316416" y="1124744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67662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Grade Descriptors – Grade A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dirty="0" smtClean="0"/>
              <a:t>To </a:t>
            </a:r>
            <a:r>
              <a:rPr lang="en-US" dirty="0"/>
              <a:t>achieve a </a:t>
            </a:r>
            <a:r>
              <a:rPr lang="en-US" b="1" dirty="0"/>
              <a:t>Grade A</a:t>
            </a:r>
            <a:r>
              <a:rPr lang="en-US" dirty="0"/>
              <a:t>, a candidate will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recall </a:t>
            </a:r>
            <a:r>
              <a:rPr lang="en-US" dirty="0"/>
              <a:t>and communicate precise knowledge and display comprehensive understanding of </a:t>
            </a:r>
            <a:r>
              <a:rPr lang="en-US" dirty="0" smtClean="0"/>
              <a:t>scientific phenomena</a:t>
            </a:r>
            <a:r>
              <a:rPr lang="en-US" dirty="0"/>
              <a:t>, facts, laws, definitions, concepts and theories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apply </a:t>
            </a:r>
            <a:r>
              <a:rPr lang="en-US" dirty="0"/>
              <a:t>scientific concepts and theories to present reasoned explanations of familiar and </a:t>
            </a:r>
            <a:r>
              <a:rPr lang="en-US" dirty="0" smtClean="0"/>
              <a:t>unfamiliar phenomena</a:t>
            </a:r>
            <a:r>
              <a:rPr lang="en-US" dirty="0"/>
              <a:t>, to solve complex problems involving several stages, and to make reasoned predictions </a:t>
            </a:r>
            <a:r>
              <a:rPr lang="en-US" dirty="0" smtClean="0"/>
              <a:t>and hypotheses</a:t>
            </a:r>
            <a:endParaRPr lang="en-US" dirty="0"/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communicate </a:t>
            </a:r>
            <a:r>
              <a:rPr lang="en-US" dirty="0"/>
              <a:t>and present complex scientific ideas, observations and data clearly and </a:t>
            </a:r>
            <a:r>
              <a:rPr lang="en-US" dirty="0" smtClean="0"/>
              <a:t>logically, independently </a:t>
            </a:r>
            <a:r>
              <a:rPr lang="en-US" dirty="0"/>
              <a:t>using scientific terminology and conventions consistently and correctly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independently </a:t>
            </a:r>
            <a:r>
              <a:rPr lang="en-US" dirty="0"/>
              <a:t>select, process and </a:t>
            </a:r>
            <a:r>
              <a:rPr lang="en-US" dirty="0" err="1"/>
              <a:t>synthesise</a:t>
            </a:r>
            <a:r>
              <a:rPr lang="en-US" dirty="0"/>
              <a:t> information presented in a variety of ways, and use it </a:t>
            </a:r>
            <a:r>
              <a:rPr lang="en-US" dirty="0" smtClean="0"/>
              <a:t>to draw </a:t>
            </a:r>
            <a:r>
              <a:rPr lang="en-US" dirty="0"/>
              <a:t>valid conclusions and discuss the scientific, technological, social, economic and </a:t>
            </a:r>
            <a:r>
              <a:rPr lang="en-US" dirty="0" smtClean="0"/>
              <a:t>environmental implications</a:t>
            </a:r>
            <a:endParaRPr lang="en-US" dirty="0"/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devise </a:t>
            </a:r>
            <a:r>
              <a:rPr lang="en-US" dirty="0"/>
              <a:t>strategies to solve problems in complex situations which may involve many variables or </a:t>
            </a:r>
            <a:r>
              <a:rPr lang="en-US" dirty="0" smtClean="0"/>
              <a:t>complex manipulation </a:t>
            </a:r>
            <a:r>
              <a:rPr lang="en-US" dirty="0"/>
              <a:t>of data or ideas through multiple steps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dirty="0" smtClean="0"/>
              <a:t>analyse </a:t>
            </a:r>
            <a:r>
              <a:rPr lang="en-US" dirty="0"/>
              <a:t>data to identify any patterns or trends, taking account of limitations in the quality of the data </a:t>
            </a:r>
            <a:r>
              <a:rPr lang="en-US" dirty="0" smtClean="0"/>
              <a:t>and justifying </a:t>
            </a:r>
            <a:r>
              <a:rPr lang="en-US" dirty="0"/>
              <a:t>the conclusions reached select, describe, justify and evaluate techniques for a large range </a:t>
            </a:r>
            <a:r>
              <a:rPr lang="en-US" dirty="0" smtClean="0"/>
              <a:t>of scientific </a:t>
            </a:r>
            <a:r>
              <a:rPr lang="en-US" dirty="0"/>
              <a:t>operations and laboratory procedures.</a:t>
            </a:r>
          </a:p>
        </p:txBody>
      </p:sp>
    </p:spTree>
    <p:extLst>
      <p:ext uri="{BB962C8B-B14F-4D97-AF65-F5344CB8AC3E}">
        <p14:creationId xmlns:p14="http://schemas.microsoft.com/office/powerpoint/2010/main" val="132193241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/>
              <a:t>9.5 – </a:t>
            </a:r>
            <a:r>
              <a:rPr lang="en-US" dirty="0"/>
              <a:t>Reversible Reactions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640961" cy="54938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50" b="1" dirty="0" smtClean="0">
                <a:solidFill>
                  <a:srgbClr val="C00000"/>
                </a:solidFill>
              </a:rPr>
              <a:t>Reversible </a:t>
            </a:r>
            <a:r>
              <a:rPr lang="en-US" sz="1950" b="1" dirty="0">
                <a:solidFill>
                  <a:srgbClr val="C00000"/>
                </a:solidFill>
              </a:rPr>
              <a:t>reactions and equilibrium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50" b="1" dirty="0">
                <a:solidFill>
                  <a:srgbClr val="FF0000"/>
                </a:solidFill>
              </a:rPr>
              <a:t>Equilibrium</a:t>
            </a:r>
            <a:r>
              <a:rPr lang="en-US" sz="1950" dirty="0">
                <a:solidFill>
                  <a:srgbClr val="FF0000"/>
                </a:solidFill>
              </a:rPr>
              <a:t> </a:t>
            </a:r>
            <a:r>
              <a:rPr lang="en-US" sz="1950" dirty="0"/>
              <a:t>means there is </a:t>
            </a:r>
            <a:r>
              <a:rPr lang="en-US" sz="1950" i="1" dirty="0"/>
              <a:t>no overall change</a:t>
            </a:r>
            <a:r>
              <a:rPr lang="en-US" sz="1950" dirty="0"/>
              <a:t>. The amounts of </a:t>
            </a:r>
            <a:r>
              <a:rPr lang="en-US" sz="1950" dirty="0" smtClean="0"/>
              <a:t>nitrogen, hydrogen </a:t>
            </a:r>
            <a:r>
              <a:rPr lang="en-US" sz="1950" dirty="0"/>
              <a:t>and ammonia remain steady. But </a:t>
            </a:r>
            <a:r>
              <a:rPr lang="en-US" sz="1950" b="1" dirty="0">
                <a:solidFill>
                  <a:srgbClr val="FF0000"/>
                </a:solidFill>
              </a:rPr>
              <a:t>dynamic</a:t>
            </a:r>
            <a:r>
              <a:rPr lang="en-US" sz="1950" dirty="0">
                <a:solidFill>
                  <a:srgbClr val="FF0000"/>
                </a:solidFill>
              </a:rPr>
              <a:t> </a:t>
            </a:r>
            <a:r>
              <a:rPr lang="en-US" sz="1950" dirty="0"/>
              <a:t>means there </a:t>
            </a:r>
            <a:r>
              <a:rPr lang="en-US" sz="1950" dirty="0" smtClean="0"/>
              <a:t>is continual </a:t>
            </a:r>
            <a:r>
              <a:rPr lang="en-US" sz="1950" dirty="0"/>
              <a:t>change: ammonia molecules continually break down, </a:t>
            </a:r>
            <a:r>
              <a:rPr lang="en-US" sz="1950" dirty="0" smtClean="0"/>
              <a:t>while new </a:t>
            </a:r>
            <a:r>
              <a:rPr lang="en-US" sz="1950" dirty="0"/>
              <a:t>ones form.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50" b="1" dirty="0"/>
              <a:t>In a closed system, a reversible reaction reaches a state of </a:t>
            </a:r>
            <a:r>
              <a:rPr lang="en-US" sz="1950" b="1" dirty="0" smtClean="0"/>
              <a:t>dynamic equilibrium</a:t>
            </a:r>
            <a:r>
              <a:rPr lang="en-US" sz="1950" b="1" dirty="0"/>
              <a:t>, where the forward and back reactions take place </a:t>
            </a:r>
            <a:r>
              <a:rPr lang="en-US" sz="1950" b="1" dirty="0" smtClean="0"/>
              <a:t>at the </a:t>
            </a:r>
            <a:r>
              <a:rPr lang="en-US" sz="1950" b="1" dirty="0"/>
              <a:t>same rate. So there is no overall </a:t>
            </a:r>
            <a:r>
              <a:rPr lang="en-US" sz="1950" b="1" dirty="0" smtClean="0"/>
              <a:t>change.</a:t>
            </a:r>
            <a:br>
              <a:rPr lang="en-US" sz="1950" b="1" dirty="0" smtClean="0"/>
            </a:br>
            <a:r>
              <a:rPr lang="en-US" sz="1950" dirty="0" smtClean="0"/>
              <a:t>The </a:t>
            </a:r>
            <a:r>
              <a:rPr lang="en-US" sz="1950" dirty="0"/>
              <a:t>term </a:t>
            </a:r>
            <a:r>
              <a:rPr lang="en-US" sz="1950" b="1" dirty="0">
                <a:solidFill>
                  <a:srgbClr val="FF0000"/>
                </a:solidFill>
              </a:rPr>
              <a:t>dynamic equilibrium </a:t>
            </a:r>
            <a:r>
              <a:rPr lang="en-US" sz="1950" dirty="0"/>
              <a:t>is usually shortened to </a:t>
            </a:r>
            <a:r>
              <a:rPr lang="en-US" sz="1950" b="1" dirty="0">
                <a:solidFill>
                  <a:srgbClr val="FF0000"/>
                </a:solidFill>
              </a:rPr>
              <a:t>equilibrium</a:t>
            </a:r>
            <a:r>
              <a:rPr lang="en-US" sz="1950" dirty="0" smtClean="0"/>
              <a:t>.</a:t>
            </a:r>
          </a:p>
          <a:p>
            <a:pPr>
              <a:buClr>
                <a:srgbClr val="0070C0"/>
              </a:buClr>
            </a:pPr>
            <a:r>
              <a:rPr lang="en-US" sz="1950" b="1" dirty="0">
                <a:solidFill>
                  <a:srgbClr val="C00000"/>
                </a:solidFill>
              </a:rPr>
              <a:t>A challenge for industry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50" dirty="0"/>
              <a:t>Imagine you run a factory that makes ammonia. </a:t>
            </a:r>
            <a:r>
              <a:rPr lang="en-US" sz="1950" dirty="0" smtClean="0"/>
              <a:t>You </a:t>
            </a:r>
            <a:br>
              <a:rPr lang="en-US" sz="1950" dirty="0" smtClean="0"/>
            </a:br>
            <a:r>
              <a:rPr lang="en-US" sz="1950" dirty="0" smtClean="0"/>
              <a:t>want </a:t>
            </a:r>
            <a:r>
              <a:rPr lang="en-US" sz="1950" dirty="0"/>
              <a:t>the yield </a:t>
            </a:r>
            <a:r>
              <a:rPr lang="en-US" sz="1950" dirty="0" smtClean="0"/>
              <a:t>of ammonia </a:t>
            </a:r>
            <a:r>
              <a:rPr lang="en-US" sz="1950" dirty="0"/>
              <a:t>to be as high as </a:t>
            </a:r>
            <a:r>
              <a:rPr lang="en-US" sz="1950" dirty="0" smtClean="0"/>
              <a:t>possible. </a:t>
            </a:r>
            <a:br>
              <a:rPr lang="en-US" sz="1950" dirty="0" smtClean="0"/>
            </a:br>
            <a:r>
              <a:rPr lang="en-US" sz="1950" dirty="0" smtClean="0"/>
              <a:t>But </a:t>
            </a:r>
            <a:r>
              <a:rPr lang="en-US" sz="1950" dirty="0"/>
              <a:t>the reaction between nitrogen and </a:t>
            </a:r>
            <a:r>
              <a:rPr lang="en-US" sz="1950" dirty="0" smtClean="0"/>
              <a:t>hydrogen </a:t>
            </a:r>
            <a:r>
              <a:rPr lang="en-US" sz="1950" dirty="0"/>
              <a:t>is </a:t>
            </a:r>
            <a:r>
              <a:rPr lang="en-US" sz="1950" dirty="0" smtClean="0"/>
              <a:t/>
            </a:r>
            <a:br>
              <a:rPr lang="en-US" sz="1950" dirty="0" smtClean="0"/>
            </a:br>
            <a:r>
              <a:rPr lang="en-US" sz="1950" dirty="0" smtClean="0"/>
              <a:t>never complete.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50" dirty="0" smtClean="0"/>
              <a:t>Once </a:t>
            </a:r>
            <a:r>
              <a:rPr lang="en-US" sz="1950" dirty="0" err="1"/>
              <a:t>equilibium</a:t>
            </a:r>
            <a:r>
              <a:rPr lang="en-US" sz="1950" dirty="0"/>
              <a:t> is reached, a molecule of ammonia </a:t>
            </a:r>
            <a:r>
              <a:rPr lang="en-US" sz="1950" dirty="0" smtClean="0"/>
              <a:t/>
            </a:r>
            <a:br>
              <a:rPr lang="en-US" sz="1950" dirty="0" smtClean="0"/>
            </a:br>
            <a:r>
              <a:rPr lang="en-US" sz="1950" dirty="0" smtClean="0"/>
              <a:t>breaks </a:t>
            </a:r>
            <a:r>
              <a:rPr lang="en-US" sz="1950" dirty="0"/>
              <a:t>down </a:t>
            </a:r>
            <a:r>
              <a:rPr lang="en-US" sz="1950" dirty="0" smtClean="0"/>
              <a:t>every time </a:t>
            </a:r>
            <a:r>
              <a:rPr lang="en-US" sz="1950" dirty="0"/>
              <a:t>a new one </a:t>
            </a:r>
            <a:r>
              <a:rPr lang="en-US" sz="1950" dirty="0" smtClean="0"/>
              <a:t>forms. This </a:t>
            </a:r>
            <a:r>
              <a:rPr lang="en-US" sz="1950" dirty="0"/>
              <a:t>is a </a:t>
            </a:r>
            <a:r>
              <a:rPr lang="en-US" sz="1950" dirty="0" smtClean="0"/>
              <a:t/>
            </a:r>
            <a:br>
              <a:rPr lang="en-US" sz="1950" dirty="0" smtClean="0"/>
            </a:br>
            <a:r>
              <a:rPr lang="en-US" sz="1950" dirty="0" smtClean="0"/>
              <a:t>problem</a:t>
            </a:r>
            <a:r>
              <a:rPr lang="en-US" sz="1950" dirty="0"/>
              <a:t>. What can you do to increase the </a:t>
            </a:r>
            <a:r>
              <a:rPr lang="en-US" sz="1950" dirty="0" smtClean="0"/>
              <a:t>yield </a:t>
            </a:r>
            <a:r>
              <a:rPr lang="en-US" sz="1950" dirty="0"/>
              <a:t>of </a:t>
            </a:r>
            <a:r>
              <a:rPr lang="en-US" sz="1950" dirty="0" smtClean="0"/>
              <a:t/>
            </a:r>
            <a:br>
              <a:rPr lang="en-US" sz="1950" dirty="0" smtClean="0"/>
            </a:br>
            <a:r>
              <a:rPr lang="en-US" sz="1950" dirty="0" smtClean="0"/>
              <a:t>ammonia? You </a:t>
            </a:r>
            <a:r>
              <a:rPr lang="en-US" sz="1950" dirty="0"/>
              <a:t>will find out in the next unit.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86" t="10923" b="4752"/>
          <a:stretch/>
        </p:blipFill>
        <p:spPr>
          <a:xfrm>
            <a:off x="6732240" y="3861048"/>
            <a:ext cx="2160240" cy="238585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940153" y="6300028"/>
            <a:ext cx="29523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6225" algn="r">
              <a:buClr>
                <a:srgbClr val="C00000"/>
              </a:buClr>
              <a:buFontTx/>
              <a:buChar char="▲"/>
            </a:pPr>
            <a:r>
              <a:rPr lang="en-GB" dirty="0">
                <a:latin typeface="FrutigerLTStd-Light"/>
              </a:rPr>
              <a:t>Worried about the yield?</a:t>
            </a:r>
            <a:endParaRPr lang="en-GB" dirty="0"/>
          </a:p>
        </p:txBody>
      </p:sp>
      <p:sp>
        <p:nvSpPr>
          <p:cNvPr id="20" name="TextBox 19">
            <a:hlinkClick r:id="rId4" action="ppaction://hlinksldjump"/>
          </p:cNvPr>
          <p:cNvSpPr txBox="1"/>
          <p:nvPr/>
        </p:nvSpPr>
        <p:spPr>
          <a:xfrm>
            <a:off x="8388424" y="908720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30800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/>
              <a:t>9.5 – </a:t>
            </a:r>
            <a:r>
              <a:rPr lang="en-US" dirty="0"/>
              <a:t>Reversible Reactions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5899"/>
            <a:ext cx="8699936" cy="554400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3502025" algn="l"/>
              </a:tabLst>
            </a:pPr>
            <a:r>
              <a:rPr lang="en-US" sz="2550" dirty="0" smtClean="0"/>
              <a:t>What </a:t>
            </a:r>
            <a:r>
              <a:rPr lang="en-US" sz="2550" dirty="0"/>
              <a:t>is a reversible reaction?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3502025" algn="l"/>
              </a:tabLst>
            </a:pPr>
            <a:r>
              <a:rPr lang="en-US" sz="2550" dirty="0" smtClean="0"/>
              <a:t>Write </a:t>
            </a:r>
            <a:r>
              <a:rPr lang="en-US" sz="2550" dirty="0"/>
              <a:t>a word equation for the reaction between </a:t>
            </a:r>
            <a:r>
              <a:rPr lang="en-US" sz="2550" dirty="0" smtClean="0"/>
              <a:t>solid copper(II</a:t>
            </a:r>
            <a:r>
              <a:rPr lang="en-US" sz="2550" dirty="0"/>
              <a:t>) sulfate and water.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3502025" algn="l"/>
              </a:tabLst>
            </a:pPr>
            <a:r>
              <a:rPr lang="en-US" sz="2550" dirty="0" smtClean="0"/>
              <a:t>How </a:t>
            </a:r>
            <a:r>
              <a:rPr lang="en-US" sz="2550" dirty="0"/>
              <a:t>would you turn hydrated copper(II) sulfate </a:t>
            </a:r>
            <a:r>
              <a:rPr lang="en-US" sz="2550" dirty="0" smtClean="0"/>
              <a:t>into anhydrous </a:t>
            </a:r>
            <a:r>
              <a:rPr lang="en-US" sz="2550" dirty="0"/>
              <a:t>copper(II) sulfate?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3502025" algn="l"/>
              </a:tabLst>
            </a:pPr>
            <a:r>
              <a:rPr lang="en-US" sz="2550" dirty="0" smtClean="0"/>
              <a:t>What </a:t>
            </a:r>
            <a:r>
              <a:rPr lang="en-US" sz="2550" dirty="0"/>
              <a:t>will you observe if you place pink cobalt </a:t>
            </a:r>
            <a:r>
              <a:rPr lang="en-US" sz="2550" dirty="0" smtClean="0"/>
              <a:t>chloride paper </a:t>
            </a:r>
            <a:r>
              <a:rPr lang="en-US" sz="2550" dirty="0"/>
              <a:t>in warm oven?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3502025" algn="l"/>
              </a:tabLst>
            </a:pPr>
            <a:r>
              <a:rPr lang="en-US" sz="2550" dirty="0" smtClean="0"/>
              <a:t>Explain </a:t>
            </a:r>
            <a:r>
              <a:rPr lang="en-US" sz="2550" dirty="0"/>
              <a:t>the term dynamic equilibrium.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3502025" algn="l"/>
              </a:tabLst>
            </a:pPr>
            <a:r>
              <a:rPr lang="en-US" sz="2550" dirty="0" smtClean="0"/>
              <a:t>Nitrogen </a:t>
            </a:r>
            <a:r>
              <a:rPr lang="en-US" sz="2550" dirty="0"/>
              <a:t>and hydrogen are mixed, to make </a:t>
            </a:r>
            <a:r>
              <a:rPr lang="en-US" sz="2550" dirty="0" smtClean="0"/>
              <a:t>ammonia.</a:t>
            </a:r>
            <a:br>
              <a:rPr lang="en-US" sz="2550" dirty="0" smtClean="0"/>
            </a:br>
            <a:r>
              <a:rPr lang="en-US" sz="2550" b="1" dirty="0" smtClean="0"/>
              <a:t>a</a:t>
            </a:r>
            <a:r>
              <a:rPr lang="en-US" sz="2550" dirty="0" smtClean="0"/>
              <a:t> </a:t>
            </a:r>
            <a:r>
              <a:rPr lang="en-US" sz="2550" dirty="0"/>
              <a:t>Soon, two reactions are going on in the </a:t>
            </a:r>
            <a:r>
              <a:rPr lang="en-US" sz="2550" dirty="0" smtClean="0"/>
              <a:t>mixture. Give </a:t>
            </a:r>
            <a:r>
              <a:rPr lang="en-US" sz="2550" dirty="0"/>
              <a:t>the equations for </a:t>
            </a:r>
            <a:r>
              <a:rPr lang="en-US" sz="2550" dirty="0" smtClean="0"/>
              <a:t>them.</a:t>
            </a:r>
            <a:br>
              <a:rPr lang="en-US" sz="2550" dirty="0" smtClean="0"/>
            </a:br>
            <a:r>
              <a:rPr lang="en-US" sz="2550" b="1" dirty="0" smtClean="0"/>
              <a:t>b</a:t>
            </a:r>
            <a:r>
              <a:rPr lang="en-US" sz="2550" dirty="0" smtClean="0"/>
              <a:t> </a:t>
            </a:r>
            <a:r>
              <a:rPr lang="en-US" sz="2550" dirty="0"/>
              <a:t>For a time, the rate of the forward reaction is </a:t>
            </a:r>
            <a:r>
              <a:rPr lang="en-US" sz="2550" dirty="0" smtClean="0"/>
              <a:t>greater than </a:t>
            </a:r>
            <a:r>
              <a:rPr lang="en-US" sz="2550" dirty="0"/>
              <a:t>the rate of the back reaction. Has </a:t>
            </a:r>
            <a:r>
              <a:rPr lang="en-US" sz="2550" dirty="0" smtClean="0"/>
              <a:t>equilibrium been </a:t>
            </a:r>
            <a:r>
              <a:rPr lang="en-US" sz="2550" dirty="0"/>
              <a:t>reached? Explain.</a:t>
            </a: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318076" y="3482400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 rot="1078849">
            <a:off x="8453916" y="94633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244408" y="2453987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63540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9.6 </a:t>
            </a:r>
            <a:r>
              <a:rPr lang="en-GB" dirty="0"/>
              <a:t>– </a:t>
            </a:r>
            <a:r>
              <a:rPr lang="en-US" dirty="0" smtClean="0"/>
              <a:t>Shifting the Equilibrium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640961" cy="15927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50" b="1" dirty="0" smtClean="0">
                <a:solidFill>
                  <a:srgbClr val="C00000"/>
                </a:solidFill>
              </a:rPr>
              <a:t>The </a:t>
            </a:r>
            <a:r>
              <a:rPr lang="en-US" sz="1950" b="1" dirty="0">
                <a:solidFill>
                  <a:srgbClr val="C00000"/>
                </a:solidFill>
              </a:rPr>
              <a:t>challenge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50" dirty="0"/>
              <a:t>Reversible reactions present a challenge to industry, because they </a:t>
            </a:r>
            <a:r>
              <a:rPr lang="en-US" sz="1950" dirty="0" smtClean="0"/>
              <a:t>never complete</a:t>
            </a:r>
            <a:r>
              <a:rPr lang="en-US" sz="1950" dirty="0"/>
              <a:t>. Let’s look at that reaction between nitrogen and hydrogen </a:t>
            </a:r>
            <a:r>
              <a:rPr lang="en-US" sz="1950" dirty="0" smtClean="0"/>
              <a:t>again:</a:t>
            </a:r>
            <a:br>
              <a:rPr lang="en-US" sz="1950" dirty="0" smtClean="0"/>
            </a:br>
            <a:r>
              <a:rPr lang="en-US" sz="1950" b="1" dirty="0" smtClean="0">
                <a:solidFill>
                  <a:srgbClr val="FF0000"/>
                </a:solidFill>
              </a:rPr>
              <a:t>N</a:t>
            </a:r>
            <a:r>
              <a:rPr lang="en-US" sz="195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1950" b="1" dirty="0" smtClean="0">
                <a:solidFill>
                  <a:srgbClr val="FF0000"/>
                </a:solidFill>
              </a:rPr>
              <a:t> (</a:t>
            </a:r>
            <a:r>
              <a:rPr lang="en-US" sz="1950" b="1" i="1" dirty="0" smtClean="0">
                <a:solidFill>
                  <a:srgbClr val="FF0000"/>
                </a:solidFill>
              </a:rPr>
              <a:t>g</a:t>
            </a:r>
            <a:r>
              <a:rPr lang="en-US" sz="1950" b="1" dirty="0">
                <a:solidFill>
                  <a:srgbClr val="FF0000"/>
                </a:solidFill>
              </a:rPr>
              <a:t>) </a:t>
            </a:r>
            <a:r>
              <a:rPr lang="en-US" sz="1950" b="1" dirty="0" smtClean="0">
                <a:solidFill>
                  <a:srgbClr val="FF0000"/>
                </a:solidFill>
              </a:rPr>
              <a:t>+ </a:t>
            </a:r>
            <a:r>
              <a:rPr lang="en-US" sz="1950" b="1" dirty="0">
                <a:solidFill>
                  <a:srgbClr val="FF0000"/>
                </a:solidFill>
              </a:rPr>
              <a:t>3H</a:t>
            </a:r>
            <a:r>
              <a:rPr lang="en-US" sz="1950" b="1" baseline="-25000" dirty="0">
                <a:solidFill>
                  <a:srgbClr val="FF0000"/>
                </a:solidFill>
              </a:rPr>
              <a:t>2</a:t>
            </a:r>
            <a:r>
              <a:rPr lang="en-US" sz="1950" b="1" dirty="0">
                <a:solidFill>
                  <a:srgbClr val="FF0000"/>
                </a:solidFill>
              </a:rPr>
              <a:t> </a:t>
            </a:r>
            <a:r>
              <a:rPr lang="en-US" sz="1950" b="1" dirty="0" smtClean="0">
                <a:solidFill>
                  <a:srgbClr val="FF0000"/>
                </a:solidFill>
              </a:rPr>
              <a:t>(g)        </a:t>
            </a:r>
            <a:r>
              <a:rPr lang="en-US" sz="1950" b="1" dirty="0">
                <a:solidFill>
                  <a:srgbClr val="FF0000"/>
                </a:solidFill>
              </a:rPr>
              <a:t>2NH</a:t>
            </a:r>
            <a:r>
              <a:rPr lang="en-US" sz="1950" b="1" baseline="-25000" dirty="0">
                <a:solidFill>
                  <a:srgbClr val="FF0000"/>
                </a:solidFill>
              </a:rPr>
              <a:t>3</a:t>
            </a:r>
            <a:r>
              <a:rPr lang="en-US" sz="1950" b="1" dirty="0">
                <a:solidFill>
                  <a:srgbClr val="FF0000"/>
                </a:solidFill>
              </a:rPr>
              <a:t> </a:t>
            </a:r>
            <a:r>
              <a:rPr lang="en-US" sz="1950" b="1" dirty="0" smtClean="0">
                <a:solidFill>
                  <a:srgbClr val="FF0000"/>
                </a:solidFill>
              </a:rPr>
              <a:t>(</a:t>
            </a:r>
            <a:r>
              <a:rPr lang="en-US" sz="1950" b="1" i="1" dirty="0" smtClean="0">
                <a:solidFill>
                  <a:srgbClr val="FF0000"/>
                </a:solidFill>
              </a:rPr>
              <a:t>g</a:t>
            </a:r>
            <a:r>
              <a:rPr lang="en-US" sz="1950" b="1" dirty="0">
                <a:solidFill>
                  <a:srgbClr val="FF0000"/>
                </a:solidFill>
              </a:rPr>
              <a:t>).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2483768" y="2420888"/>
            <a:ext cx="252028" cy="216024"/>
            <a:chOff x="2339752" y="7245424"/>
            <a:chExt cx="2376264" cy="792087"/>
          </a:xfrm>
        </p:grpSpPr>
        <p:grpSp>
          <p:nvGrpSpPr>
            <p:cNvPr id="8" name="Group 7"/>
            <p:cNvGrpSpPr/>
            <p:nvPr/>
          </p:nvGrpSpPr>
          <p:grpSpPr>
            <a:xfrm>
              <a:off x="2339752" y="7245424"/>
              <a:ext cx="2376264" cy="288032"/>
              <a:chOff x="2339752" y="7245424"/>
              <a:chExt cx="2376264" cy="288032"/>
            </a:xfrm>
          </p:grpSpPr>
          <p:cxnSp>
            <p:nvCxnSpPr>
              <p:cNvPr id="13" name="Straight Connector 12"/>
              <p:cNvCxnSpPr/>
              <p:nvPr/>
            </p:nvCxnSpPr>
            <p:spPr>
              <a:xfrm>
                <a:off x="2339752" y="7533456"/>
                <a:ext cx="2376264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4211960" y="7245424"/>
                <a:ext cx="504056" cy="28803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Group 9"/>
            <p:cNvGrpSpPr/>
            <p:nvPr/>
          </p:nvGrpSpPr>
          <p:grpSpPr>
            <a:xfrm rot="10800000">
              <a:off x="2339752" y="7749479"/>
              <a:ext cx="2376264" cy="288032"/>
              <a:chOff x="2339752" y="7245424"/>
              <a:chExt cx="2376264" cy="288032"/>
            </a:xfrm>
          </p:grpSpPr>
          <p:cxnSp>
            <p:nvCxnSpPr>
              <p:cNvPr id="11" name="Straight Connector 10"/>
              <p:cNvCxnSpPr/>
              <p:nvPr/>
            </p:nvCxnSpPr>
            <p:spPr>
              <a:xfrm>
                <a:off x="2339752" y="7533456"/>
                <a:ext cx="2376264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4211960" y="7245424"/>
                <a:ext cx="504056" cy="28803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" name="Rectangle 14"/>
          <p:cNvSpPr/>
          <p:nvPr/>
        </p:nvSpPr>
        <p:spPr>
          <a:xfrm>
            <a:off x="179512" y="5038144"/>
            <a:ext cx="2880445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This represents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reaction mixture at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equilibrium. The amount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of ammonia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in it will not increase …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162920" y="5038144"/>
            <a:ext cx="284924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... because every time a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new molecule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of ammonia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forms, another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breaks down.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156176" y="5038144"/>
            <a:ext cx="266429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Here the red triangle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represents the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equilibrium mixture. It is </a:t>
            </a:r>
            <a:r>
              <a:rPr lang="en-US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only part 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way along the scale. Why?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51520" y="2864013"/>
            <a:ext cx="8640960" cy="2077155"/>
          </a:xfrm>
          <a:prstGeom prst="rect">
            <a:avLst/>
          </a:prstGeom>
        </p:spPr>
      </p:pic>
      <p:sp>
        <p:nvSpPr>
          <p:cNvPr id="18" name="TextBox 17">
            <a:hlinkClick r:id="rId4" action="ppaction://hlinksldjump"/>
          </p:cNvPr>
          <p:cNvSpPr txBox="1"/>
          <p:nvPr/>
        </p:nvSpPr>
        <p:spPr>
          <a:xfrm>
            <a:off x="8316416" y="1877923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13339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9.6 </a:t>
            </a:r>
            <a:r>
              <a:rPr lang="en-GB" dirty="0"/>
              <a:t>– </a:t>
            </a:r>
            <a:r>
              <a:rPr lang="en-US" dirty="0" smtClean="0"/>
              <a:t>Shifting the Equilibrium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5400601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200" b="1" dirty="0" smtClean="0">
                <a:solidFill>
                  <a:srgbClr val="C00000"/>
                </a:solidFill>
              </a:rPr>
              <a:t>What </a:t>
            </a:r>
            <a:r>
              <a:rPr lang="en-US" sz="2200" b="1" dirty="0">
                <a:solidFill>
                  <a:srgbClr val="C00000"/>
                </a:solidFill>
              </a:rPr>
              <a:t>can be done?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dirty="0"/>
              <a:t>You want as much ammonia as possible. So how can you increase the </a:t>
            </a:r>
            <a:r>
              <a:rPr lang="en-US" sz="2200" dirty="0" smtClean="0"/>
              <a:t>yield? This </a:t>
            </a:r>
            <a:r>
              <a:rPr lang="en-US" sz="2200" dirty="0"/>
              <a:t>idea, called Le </a:t>
            </a:r>
            <a:r>
              <a:rPr lang="en-US" sz="2200" dirty="0" err="1"/>
              <a:t>Chatelier’s</a:t>
            </a:r>
            <a:r>
              <a:rPr lang="en-US" sz="2200" dirty="0"/>
              <a:t> principle, will help </a:t>
            </a:r>
            <a:r>
              <a:rPr lang="en-US" sz="2200" dirty="0" smtClean="0"/>
              <a:t>you:</a:t>
            </a:r>
            <a:br>
              <a:rPr lang="en-US" sz="2200" dirty="0" smtClean="0"/>
            </a:br>
            <a:r>
              <a:rPr lang="en-US" sz="2200" b="1" dirty="0" smtClean="0"/>
              <a:t>When </a:t>
            </a:r>
            <a:r>
              <a:rPr lang="en-US" sz="2200" b="1" dirty="0"/>
              <a:t>a reversible reaction is in equilibrium and you make a </a:t>
            </a:r>
            <a:r>
              <a:rPr lang="en-US" sz="2200" b="1" dirty="0" smtClean="0"/>
              <a:t>change, the </a:t>
            </a:r>
            <a:r>
              <a:rPr lang="en-US" sz="2200" b="1" dirty="0"/>
              <a:t>system acts to oppose the change, and restore </a:t>
            </a:r>
            <a:r>
              <a:rPr lang="en-US" sz="2200" b="1" dirty="0" smtClean="0"/>
              <a:t>equilibrium. A </a:t>
            </a:r>
            <a:r>
              <a:rPr lang="en-US" sz="2200" b="1" dirty="0"/>
              <a:t>new equilibrium mixture forms.</a:t>
            </a:r>
          </a:p>
          <a:p>
            <a:pPr marL="355600" indent="-3556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200" dirty="0"/>
              <a:t>A reversible reaction always reaches equilibrium, in a closed </a:t>
            </a:r>
            <a:r>
              <a:rPr lang="en-US" sz="2200" dirty="0" smtClean="0"/>
              <a:t>system. But </a:t>
            </a:r>
            <a:r>
              <a:rPr lang="en-US" sz="2200" dirty="0"/>
              <a:t>by changing conditions, you can </a:t>
            </a:r>
            <a:r>
              <a:rPr lang="en-US" sz="2200" i="1" dirty="0"/>
              <a:t>shift equilibrium</a:t>
            </a:r>
            <a:r>
              <a:rPr lang="en-US" sz="2200" dirty="0"/>
              <a:t>, so that the </a:t>
            </a:r>
            <a:r>
              <a:rPr lang="en-US" sz="2200" dirty="0" smtClean="0"/>
              <a:t>mixture contains </a:t>
            </a:r>
            <a:r>
              <a:rPr lang="en-US" sz="2200" dirty="0"/>
              <a:t>more product. Let’s look at four changes you could make.</a:t>
            </a:r>
            <a:endParaRPr lang="en-US" sz="2200" b="1" dirty="0">
              <a:solidFill>
                <a:srgbClr val="FF0000"/>
              </a:solidFill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5580112" y="2682786"/>
            <a:ext cx="33123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61950">
              <a:buClr>
                <a:srgbClr val="C00000"/>
              </a:buClr>
              <a:buFontTx/>
              <a:buChar char="▲"/>
            </a:pPr>
            <a:r>
              <a:rPr lang="en-US" dirty="0">
                <a:latin typeface="FrutigerLTStd-Light"/>
              </a:rPr>
              <a:t>A change in reaction conditions </a:t>
            </a:r>
            <a:r>
              <a:rPr lang="en-US" dirty="0" smtClean="0">
                <a:latin typeface="FrutigerLTStd-Light"/>
              </a:rPr>
              <a:t>has led </a:t>
            </a:r>
            <a:r>
              <a:rPr lang="en-US" dirty="0">
                <a:latin typeface="FrutigerLTStd-Light"/>
              </a:rPr>
              <a:t>to a new equilibrium mixture, </a:t>
            </a:r>
            <a:r>
              <a:rPr lang="en-US" dirty="0" smtClean="0">
                <a:latin typeface="FrutigerLTStd-Light"/>
              </a:rPr>
              <a:t>with more </a:t>
            </a:r>
            <a:r>
              <a:rPr lang="en-US" dirty="0">
                <a:latin typeface="FrutigerLTStd-Light"/>
              </a:rPr>
              <a:t>ammonia. </a:t>
            </a:r>
            <a:r>
              <a:rPr lang="en-US" i="1" dirty="0">
                <a:latin typeface="FrutigerLTStd-LightItalic"/>
              </a:rPr>
              <a:t>Equilibrium has </a:t>
            </a:r>
            <a:r>
              <a:rPr lang="en-US" i="1" dirty="0" smtClean="0">
                <a:latin typeface="FrutigerLTStd-LightItalic"/>
              </a:rPr>
              <a:t>shifted to </a:t>
            </a:r>
            <a:r>
              <a:rPr lang="en-US" i="1" dirty="0">
                <a:latin typeface="FrutigerLTStd-LightItalic"/>
              </a:rPr>
              <a:t>the right</a:t>
            </a:r>
            <a:r>
              <a:rPr lang="en-US" dirty="0">
                <a:latin typeface="FrutigerLTStd-Light"/>
              </a:rPr>
              <a:t>, </a:t>
            </a:r>
            <a:r>
              <a:rPr lang="en-US" i="1" dirty="0">
                <a:latin typeface="FrutigerLTStd-LightItalic"/>
              </a:rPr>
              <a:t>to </a:t>
            </a:r>
            <a:r>
              <a:rPr lang="en-US" i="1" dirty="0" err="1">
                <a:latin typeface="FrutigerLTStd-LightItalic"/>
              </a:rPr>
              <a:t>favour</a:t>
            </a:r>
            <a:r>
              <a:rPr lang="en-US" i="1" dirty="0">
                <a:latin typeface="FrutigerLTStd-LightItalic"/>
              </a:rPr>
              <a:t> the product</a:t>
            </a:r>
            <a:r>
              <a:rPr lang="en-US" dirty="0">
                <a:latin typeface="FrutigerLTStd-Light"/>
              </a:rPr>
              <a:t>.</a:t>
            </a:r>
            <a:endParaRPr lang="en-GB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80112" y="1124744"/>
            <a:ext cx="3312368" cy="1552674"/>
          </a:xfrm>
          <a:prstGeom prst="rect">
            <a:avLst/>
          </a:prstGeom>
        </p:spPr>
      </p:pic>
      <p:pic>
        <p:nvPicPr>
          <p:cNvPr id="5" name="9.6 - Le Chatelier's Principle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580112" y="4365104"/>
            <a:ext cx="3312368" cy="1863207"/>
          </a:xfrm>
          <a:prstGeom prst="rect">
            <a:avLst/>
          </a:prstGeom>
        </p:spPr>
      </p:pic>
      <p:sp>
        <p:nvSpPr>
          <p:cNvPr id="6" name="TextBox 5">
            <a:hlinkClick r:id="rId7" action="ppaction://hlinkfile"/>
          </p:cNvPr>
          <p:cNvSpPr txBox="1"/>
          <p:nvPr/>
        </p:nvSpPr>
        <p:spPr>
          <a:xfrm>
            <a:off x="5961940" y="6299642"/>
            <a:ext cx="2548711" cy="369332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none" rtlCol="0">
            <a:spAutoFit/>
          </a:bodyPr>
          <a:lstStyle/>
          <a:p>
            <a:r>
              <a:rPr lang="en-IE" dirty="0" smtClean="0"/>
              <a:t>Le Chatelier’s Principle</a:t>
            </a:r>
            <a:endParaRPr lang="en-GB" dirty="0"/>
          </a:p>
        </p:txBody>
      </p:sp>
      <p:sp>
        <p:nvSpPr>
          <p:cNvPr id="20" name="TextBox 19">
            <a:hlinkClick r:id="rId8" action="ppaction://hlinksldjump"/>
          </p:cNvPr>
          <p:cNvSpPr txBox="1"/>
          <p:nvPr/>
        </p:nvSpPr>
        <p:spPr>
          <a:xfrm>
            <a:off x="8316416" y="2453987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3207087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9.6 </a:t>
            </a:r>
            <a:r>
              <a:rPr lang="en-GB" dirty="0"/>
              <a:t>– </a:t>
            </a:r>
            <a:r>
              <a:rPr lang="en-US" dirty="0" smtClean="0"/>
              <a:t>Shifting the Equilibrium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640961" cy="57246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1950" indent="-361950">
              <a:buClr>
                <a:srgbClr val="0070C0"/>
              </a:buClr>
              <a:buFont typeface="+mj-lt"/>
              <a:buAutoNum type="arabicPeriod"/>
            </a:pPr>
            <a:r>
              <a:rPr lang="en-US" sz="1950" b="1" dirty="0" smtClean="0">
                <a:solidFill>
                  <a:srgbClr val="C00000"/>
                </a:solidFill>
              </a:rPr>
              <a:t>Change </a:t>
            </a:r>
            <a:r>
              <a:rPr lang="en-US" sz="1950" b="1" dirty="0">
                <a:solidFill>
                  <a:srgbClr val="C00000"/>
                </a:solidFill>
              </a:rPr>
              <a:t>the </a:t>
            </a:r>
            <a:r>
              <a:rPr lang="en-US" sz="1950" b="1" dirty="0" smtClean="0">
                <a:solidFill>
                  <a:srgbClr val="C00000"/>
                </a:solidFill>
              </a:rPr>
              <a:t>temperature</a:t>
            </a:r>
            <a:r>
              <a:rPr lang="en-US" sz="1950" dirty="0" smtClean="0"/>
              <a:t/>
            </a:r>
            <a:br>
              <a:rPr lang="en-US" sz="1950" dirty="0" smtClean="0"/>
            </a:br>
            <a:r>
              <a:rPr lang="en-US" sz="1950" dirty="0" smtClean="0"/>
              <a:t>Will </a:t>
            </a:r>
            <a:r>
              <a:rPr lang="en-US" sz="1950" dirty="0"/>
              <a:t>raising the temperature help you obtain more ammonia? Let’s see</a:t>
            </a:r>
            <a:r>
              <a:rPr lang="en-US" sz="1950" dirty="0" smtClean="0"/>
              <a:t>.</a:t>
            </a:r>
            <a:br>
              <a:rPr lang="en-US" sz="1950" dirty="0" smtClean="0"/>
            </a:br>
            <a:r>
              <a:rPr lang="en-US" sz="1950" dirty="0" smtClean="0"/>
              <a:t/>
            </a:r>
            <a:br>
              <a:rPr lang="en-US" sz="1950" dirty="0" smtClean="0"/>
            </a:br>
            <a:r>
              <a:rPr lang="en-US" sz="1950" dirty="0" smtClean="0"/>
              <a:t/>
            </a:r>
            <a:br>
              <a:rPr lang="en-US" sz="1950" dirty="0" smtClean="0"/>
            </a:br>
            <a:endParaRPr lang="en-US" sz="1950" dirty="0" smtClean="0"/>
          </a:p>
          <a:p>
            <a:pPr>
              <a:buClr>
                <a:srgbClr val="0070C0"/>
              </a:buClr>
            </a:pPr>
            <a:endParaRPr lang="en-US" sz="2400" dirty="0" smtClean="0"/>
          </a:p>
          <a:p>
            <a:pPr>
              <a:buClr>
                <a:srgbClr val="0070C0"/>
              </a:buClr>
            </a:pPr>
            <a:endParaRPr lang="en-US" sz="1950" dirty="0" smtClean="0"/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endParaRPr lang="en-US" sz="1950" dirty="0"/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endParaRPr lang="en-US" sz="1950" dirty="0" smtClean="0"/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endParaRPr lang="en-US" sz="1950" dirty="0"/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endParaRPr lang="en-US" sz="1950" dirty="0" smtClean="0"/>
          </a:p>
          <a:p>
            <a:pPr>
              <a:buClr>
                <a:srgbClr val="0070C0"/>
              </a:buClr>
            </a:pPr>
            <a:r>
              <a:rPr lang="en-US" sz="1950" dirty="0" smtClean="0"/>
              <a:t/>
            </a:r>
            <a:br>
              <a:rPr lang="en-US" sz="1950" dirty="0" smtClean="0"/>
            </a:br>
            <a:r>
              <a:rPr lang="en-US" sz="1950" dirty="0"/>
              <a:t/>
            </a:r>
            <a:br>
              <a:rPr lang="en-US" sz="1950" dirty="0"/>
            </a:br>
            <a:endParaRPr lang="en-US" sz="1950" dirty="0" smtClean="0"/>
          </a:p>
          <a:p>
            <a:pPr>
              <a:buClr>
                <a:srgbClr val="0070C0"/>
              </a:buClr>
            </a:pPr>
            <a:r>
              <a:rPr lang="en-US" sz="1950" dirty="0" smtClean="0"/>
              <a:t>What </a:t>
            </a:r>
            <a:r>
              <a:rPr lang="en-US" sz="1950" dirty="0"/>
              <a:t>if you lower the temperature? The system acts to oppose the </a:t>
            </a:r>
            <a:r>
              <a:rPr lang="en-US" sz="1950" dirty="0" smtClean="0"/>
              <a:t>change: more </a:t>
            </a:r>
            <a:r>
              <a:rPr lang="en-US" sz="1950" dirty="0"/>
              <a:t>ammonia forms, giving out heat. Great! But if the temperature is </a:t>
            </a:r>
            <a:r>
              <a:rPr lang="en-US" sz="1950" dirty="0" smtClean="0"/>
              <a:t>too low</a:t>
            </a:r>
            <a:r>
              <a:rPr lang="en-US" sz="1950" dirty="0"/>
              <a:t>, the reaction takes too long to reach equilibrium. Time is money, in </a:t>
            </a:r>
            <a:r>
              <a:rPr lang="en-US" sz="1950" dirty="0" smtClean="0"/>
              <a:t>a factory</a:t>
            </a:r>
            <a:r>
              <a:rPr lang="en-US" sz="1950" dirty="0"/>
              <a:t>. So it is best to choose a moderate temperature</a:t>
            </a:r>
            <a:r>
              <a:rPr lang="en-US" sz="1950" dirty="0" smtClean="0"/>
              <a:t>.</a:t>
            </a:r>
            <a:endParaRPr lang="en-US" sz="1950" b="1" dirty="0">
              <a:solidFill>
                <a:srgbClr val="FF0000"/>
              </a:solidFill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3546882"/>
            <a:ext cx="288044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The forward reaction is exothermic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- it gives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out heat. The back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reaction is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endothermic 2 it takes it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in. Heating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speeds up both reactions …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162920" y="3546882"/>
            <a:ext cx="284924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… but if you heat the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equilibrium mixture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, it acts to oppose the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change. More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ammonia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breaks down in order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to use up the heat you add.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156176" y="3546882"/>
            <a:ext cx="26642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 the reaction reaches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equilibrium faster -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but the new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equilibrium mixture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has less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ammonia. So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you are worse off than before.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5289" y="2277597"/>
            <a:ext cx="2924668" cy="8720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GB" sz="1900" b="1" baseline="-25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1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9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+ 3H</a:t>
            </a:r>
            <a:r>
              <a:rPr lang="en-GB" sz="1900" b="1" baseline="-25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en-GB" sz="19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     2NH</a:t>
            </a:r>
            <a:r>
              <a:rPr lang="en-GB" sz="1900" b="1" baseline="-25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br>
              <a:rPr lang="en-GB" sz="1900" b="1" baseline="-25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GB" sz="1900" b="1" baseline="-250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9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2NH</a:t>
            </a:r>
            <a:r>
              <a:rPr lang="en-GB" sz="1900" b="1" baseline="-25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	</a:t>
            </a:r>
            <a:r>
              <a:rPr lang="en-GB" sz="1900" b="1" baseline="-25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9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   N</a:t>
            </a:r>
            <a:r>
              <a:rPr lang="en-GB" sz="1900" b="1" baseline="-250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19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+ </a:t>
            </a:r>
            <a:r>
              <a:rPr lang="en-GB" sz="19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3H</a:t>
            </a:r>
            <a:r>
              <a:rPr lang="en-GB" sz="1900" b="1" baseline="-25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89167" y="2277597"/>
            <a:ext cx="8611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400" dirty="0" smtClean="0">
                <a:solidFill>
                  <a:srgbClr val="FF0000"/>
                </a:solidFill>
              </a:rPr>
              <a:t>Heat out</a:t>
            </a:r>
            <a:endParaRPr lang="en-GB" sz="14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67056" y="2708920"/>
            <a:ext cx="752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400" dirty="0" smtClean="0">
                <a:solidFill>
                  <a:srgbClr val="FF0000"/>
                </a:solidFill>
              </a:rPr>
              <a:t>Heat in</a:t>
            </a:r>
            <a:endParaRPr lang="en-GB" sz="1400" dirty="0">
              <a:solidFill>
                <a:srgbClr val="FF0000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1259632" y="2564904"/>
            <a:ext cx="720080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1187624" y="2996952"/>
            <a:ext cx="714154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26177" y="1844824"/>
            <a:ext cx="2397951" cy="1726526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16872" y="2214671"/>
            <a:ext cx="2775608" cy="1214329"/>
          </a:xfrm>
          <a:prstGeom prst="rect">
            <a:avLst/>
          </a:prstGeom>
        </p:spPr>
      </p:pic>
      <p:sp>
        <p:nvSpPr>
          <p:cNvPr id="26" name="TextBox 25">
            <a:hlinkClick r:id="rId5" action="ppaction://hlinksldjump"/>
          </p:cNvPr>
          <p:cNvSpPr txBox="1"/>
          <p:nvPr/>
        </p:nvSpPr>
        <p:spPr>
          <a:xfrm>
            <a:off x="8316416" y="5910371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626539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9.6 </a:t>
            </a:r>
            <a:r>
              <a:rPr lang="en-GB" dirty="0"/>
              <a:t>– </a:t>
            </a:r>
            <a:r>
              <a:rPr lang="en-US" dirty="0" smtClean="0"/>
              <a:t>Shifting the Equilibrium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864096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 startAt="2"/>
            </a:pPr>
            <a:r>
              <a:rPr lang="en-US" sz="2400" b="1" dirty="0" smtClean="0">
                <a:solidFill>
                  <a:srgbClr val="C00000"/>
                </a:solidFill>
              </a:rPr>
              <a:t>Change </a:t>
            </a:r>
            <a:r>
              <a:rPr lang="en-US" sz="2400" b="1" dirty="0">
                <a:solidFill>
                  <a:srgbClr val="C00000"/>
                </a:solidFill>
              </a:rPr>
              <a:t>the </a:t>
            </a:r>
            <a:r>
              <a:rPr lang="en-US" sz="2400" b="1" dirty="0" smtClean="0">
                <a:solidFill>
                  <a:srgbClr val="C00000"/>
                </a:solidFill>
              </a:rPr>
              <a:t>Pressure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/>
            </a:r>
            <a:br>
              <a:rPr lang="en-US" sz="2400" dirty="0" smtClean="0"/>
            </a:b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179512" y="3630500"/>
            <a:ext cx="2880445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Pressure is caused by the </a:t>
            </a:r>
            <a:r>
              <a:rPr lang="en-US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gas molecules 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colliding with the </a:t>
            </a:r>
            <a:r>
              <a:rPr lang="en-US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walls of 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the container. The more </a:t>
            </a:r>
            <a:r>
              <a:rPr lang="en-US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molecules present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, the higher the pressure.</a:t>
            </a:r>
            <a:endParaRPr lang="en-GB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162920" y="3630500"/>
            <a:ext cx="2849240" cy="256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When you increase the </a:t>
            </a:r>
            <a:r>
              <a:rPr lang="en-US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pressure, the 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equilibrium mixture acts </a:t>
            </a:r>
            <a:r>
              <a:rPr lang="en-US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to oppose 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this. More ammonia </a:t>
            </a:r>
            <a:r>
              <a:rPr lang="en-US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forms, which 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means fewer molecules.</a:t>
            </a:r>
            <a:endParaRPr lang="en-GB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115123" y="3630500"/>
            <a:ext cx="2705349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So the amount of ammonia in </a:t>
            </a:r>
            <a:r>
              <a:rPr lang="en-US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the mixture 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has increased. </a:t>
            </a:r>
            <a:r>
              <a:rPr lang="en-US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Equilibrium has 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shifted to the right. Well </a:t>
            </a:r>
            <a:r>
              <a:rPr lang="en-US" sz="2300" dirty="0" smtClean="0">
                <a:latin typeface="Arial" panose="020B0604020202020204" pitchFamily="34" charset="0"/>
                <a:cs typeface="Arial" panose="020B0604020202020204" pitchFamily="34" charset="0"/>
              </a:rPr>
              <a:t>done. You </a:t>
            </a:r>
            <a:r>
              <a:rPr lang="en-US" sz="2300" dirty="0">
                <a:latin typeface="Arial" panose="020B0604020202020204" pitchFamily="34" charset="0"/>
                <a:cs typeface="Arial" panose="020B0604020202020204" pitchFamily="34" charset="0"/>
              </a:rPr>
              <a:t>are on the right track.</a:t>
            </a:r>
            <a:endParaRPr lang="en-GB" sz="23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9167" y="2277597"/>
            <a:ext cx="8611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400" dirty="0" smtClean="0">
                <a:solidFill>
                  <a:srgbClr val="FF0000"/>
                </a:solidFill>
              </a:rPr>
              <a:t>Heat out</a:t>
            </a:r>
            <a:endParaRPr lang="en-GB" sz="1400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67056" y="2708920"/>
            <a:ext cx="75212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IE" sz="1400" dirty="0" smtClean="0">
                <a:solidFill>
                  <a:srgbClr val="FF0000"/>
                </a:solidFill>
              </a:rPr>
              <a:t>Heat in</a:t>
            </a:r>
            <a:endParaRPr lang="en-GB" sz="1400" dirty="0">
              <a:solidFill>
                <a:srgbClr val="FF0000"/>
              </a:solidFill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1259632" y="2564904"/>
            <a:ext cx="720080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1187624" y="2996952"/>
            <a:ext cx="714154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8263" t="24566" r="69202" b="48600"/>
          <a:stretch/>
        </p:blipFill>
        <p:spPr>
          <a:xfrm>
            <a:off x="179511" y="1628800"/>
            <a:ext cx="2882366" cy="1929692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3"/>
          <a:srcRect l="62536" t="31131" r="12200" b="48600"/>
          <a:stretch/>
        </p:blipFill>
        <p:spPr>
          <a:xfrm>
            <a:off x="5827948" y="1960835"/>
            <a:ext cx="3063005" cy="1381633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3"/>
          <a:srcRect l="37272" t="24566" r="43506" b="48600"/>
          <a:stretch/>
        </p:blipFill>
        <p:spPr>
          <a:xfrm>
            <a:off x="3162920" y="1628800"/>
            <a:ext cx="2417192" cy="1897279"/>
          </a:xfrm>
          <a:prstGeom prst="rect">
            <a:avLst/>
          </a:prstGeom>
        </p:spPr>
      </p:pic>
      <p:sp>
        <p:nvSpPr>
          <p:cNvPr id="24" name="TextBox 23">
            <a:hlinkClick r:id="rId4" action="ppaction://hlinksldjump"/>
          </p:cNvPr>
          <p:cNvSpPr txBox="1"/>
          <p:nvPr/>
        </p:nvSpPr>
        <p:spPr>
          <a:xfrm>
            <a:off x="8316416" y="1052736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54592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9.6 </a:t>
            </a:r>
            <a:r>
              <a:rPr lang="en-GB" dirty="0"/>
              <a:t>– </a:t>
            </a:r>
            <a:r>
              <a:rPr lang="en-US" dirty="0" smtClean="0"/>
              <a:t>Shifting the Equilibrium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5832649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 startAt="4"/>
            </a:pPr>
            <a:r>
              <a:rPr lang="en-US" sz="2200" b="1" dirty="0" smtClean="0">
                <a:solidFill>
                  <a:srgbClr val="C00000"/>
                </a:solidFill>
              </a:rPr>
              <a:t>Remove </a:t>
            </a:r>
            <a:r>
              <a:rPr lang="en-US" sz="2200" b="1" dirty="0">
                <a:solidFill>
                  <a:srgbClr val="C00000"/>
                </a:solidFill>
              </a:rPr>
              <a:t>the </a:t>
            </a:r>
            <a:r>
              <a:rPr lang="en-US" sz="2200" b="1" dirty="0" smtClean="0">
                <a:solidFill>
                  <a:srgbClr val="C00000"/>
                </a:solidFill>
              </a:rPr>
              <a:t>ammonia</a:t>
            </a:r>
            <a:br>
              <a:rPr lang="en-US" sz="2200" b="1" dirty="0" smtClean="0">
                <a:solidFill>
                  <a:srgbClr val="C00000"/>
                </a:solidFill>
              </a:rPr>
            </a:br>
            <a:r>
              <a:rPr lang="en-US" sz="2200" dirty="0" smtClean="0"/>
              <a:t>The </a:t>
            </a:r>
            <a:r>
              <a:rPr lang="en-US" sz="2200" dirty="0"/>
              <a:t>equilibrium mixture is a balance between nitrogen, hydrogen, </a:t>
            </a:r>
            <a:r>
              <a:rPr lang="en-US" sz="2200" dirty="0" smtClean="0"/>
              <a:t>and ammonia</a:t>
            </a:r>
            <a:r>
              <a:rPr lang="en-US" sz="2200" dirty="0"/>
              <a:t>. Suppose you cool the mixture. Ammonia condenses first, </a:t>
            </a:r>
            <a:r>
              <a:rPr lang="en-US" sz="2200" dirty="0" smtClean="0"/>
              <a:t>so  you </a:t>
            </a:r>
            <a:r>
              <a:rPr lang="en-US" sz="2200" dirty="0"/>
              <a:t>can run it off as a liquid. Then warm the remaining nitrogen </a:t>
            </a:r>
            <a:r>
              <a:rPr lang="en-US" sz="2200" dirty="0" smtClean="0"/>
              <a:t>and hydrogen </a:t>
            </a:r>
            <a:r>
              <a:rPr lang="en-US" sz="2200" dirty="0"/>
              <a:t>again. More ammonia will form, to restore the balance.</a:t>
            </a:r>
          </a:p>
          <a:p>
            <a:pPr marL="361950" indent="-361950">
              <a:buClr>
                <a:srgbClr val="0070C0"/>
              </a:buClr>
              <a:buFont typeface="+mj-lt"/>
              <a:buAutoNum type="arabicPeriod" startAt="4"/>
            </a:pPr>
            <a:r>
              <a:rPr lang="en-US" sz="2200" b="1" dirty="0" smtClean="0">
                <a:solidFill>
                  <a:srgbClr val="C00000"/>
                </a:solidFill>
              </a:rPr>
              <a:t>Add </a:t>
            </a:r>
            <a:r>
              <a:rPr lang="en-US" sz="2200" b="1" dirty="0">
                <a:solidFill>
                  <a:srgbClr val="C00000"/>
                </a:solidFill>
              </a:rPr>
              <a:t>a </a:t>
            </a:r>
            <a:r>
              <a:rPr lang="en-US" sz="2200" b="1" dirty="0" smtClean="0">
                <a:solidFill>
                  <a:srgbClr val="C00000"/>
                </a:solidFill>
              </a:rPr>
              <a:t>catalyst</a:t>
            </a:r>
            <a:br>
              <a:rPr lang="en-US" sz="2200" b="1" dirty="0" smtClean="0">
                <a:solidFill>
                  <a:srgbClr val="C00000"/>
                </a:solidFill>
              </a:rPr>
            </a:br>
            <a:r>
              <a:rPr lang="en-US" sz="2200" dirty="0" smtClean="0"/>
              <a:t>Iron </a:t>
            </a:r>
            <a:r>
              <a:rPr lang="en-US" sz="2200" dirty="0"/>
              <a:t>is a catalyst for this </a:t>
            </a:r>
            <a:r>
              <a:rPr lang="en-US" sz="2200" dirty="0" smtClean="0"/>
              <a:t>reaction.</a:t>
            </a:r>
            <a:br>
              <a:rPr lang="en-US" sz="2200" dirty="0" smtClean="0"/>
            </a:br>
            <a:r>
              <a:rPr lang="en-US" sz="2200" b="1" dirty="0" smtClean="0"/>
              <a:t>A </a:t>
            </a:r>
            <a:r>
              <a:rPr lang="en-US" sz="2200" b="1" dirty="0"/>
              <a:t>catalyst speeds up the forward and back reactions </a:t>
            </a:r>
            <a:r>
              <a:rPr lang="en-US" sz="2200" b="1" dirty="0" smtClean="0"/>
              <a:t>equally.</a:t>
            </a:r>
            <a:br>
              <a:rPr lang="en-US" sz="2200" b="1" dirty="0" smtClean="0"/>
            </a:br>
            <a:r>
              <a:rPr lang="en-US" sz="2200" dirty="0" smtClean="0"/>
              <a:t>So </a:t>
            </a:r>
            <a:r>
              <a:rPr lang="en-US" sz="2200" dirty="0"/>
              <a:t>the reaction reaches equilibrium faster, which saves you </a:t>
            </a:r>
            <a:r>
              <a:rPr lang="en-US" sz="2200" dirty="0" smtClean="0"/>
              <a:t>time. But </a:t>
            </a:r>
            <a:r>
              <a:rPr lang="en-US" sz="2200" i="1" dirty="0"/>
              <a:t>the amount of ammonia does not change</a:t>
            </a:r>
            <a:r>
              <a:rPr lang="en-US" sz="2200" dirty="0" smtClean="0"/>
              <a:t>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6012160" y="1127994"/>
            <a:ext cx="2875864" cy="5262979"/>
          </a:xfrm>
          <a:prstGeom prst="rect">
            <a:avLst/>
          </a:prstGeom>
          <a:solidFill>
            <a:srgbClr val="C1D6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tabLst>
                <a:tab pos="2420938" algn="l"/>
              </a:tabLst>
            </a:pPr>
            <a:r>
              <a:rPr lang="en-US" sz="21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summary, for reversible reactions of gases</a:t>
            </a:r>
          </a:p>
          <a:p>
            <a:pPr marL="276225" indent="-276225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Forward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reaction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exothermic: </a:t>
            </a:r>
            <a:r>
              <a:rPr lang="en-US" sz="2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temperature </a:t>
            </a:r>
            <a:r>
              <a:rPr lang="en-US" sz="2100" b="1" dirty="0">
                <a:latin typeface="Arial" panose="020B0604020202020204" pitchFamily="34" charset="0"/>
                <a:cs typeface="Arial" panose="020B0604020202020204" pitchFamily="34" charset="0"/>
              </a:rPr>
              <a:t>↑ means yield ↓.</a:t>
            </a:r>
          </a:p>
          <a:p>
            <a:pPr marL="276225" indent="-276225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Forward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reaction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endothermic:</a:t>
            </a:r>
            <a:b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temperature </a:t>
            </a:r>
            <a:r>
              <a:rPr lang="en-US" sz="2100" b="1" dirty="0">
                <a:latin typeface="Arial" panose="020B0604020202020204" pitchFamily="34" charset="0"/>
                <a:cs typeface="Arial" panose="020B0604020202020204" pitchFamily="34" charset="0"/>
              </a:rPr>
              <a:t>↑ means yield ↑.</a:t>
            </a:r>
          </a:p>
          <a:p>
            <a:pPr marL="276225" indent="-276225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Fewer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molecules on the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right-hand side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of the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equation:</a:t>
            </a:r>
            <a:b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100" b="1" dirty="0" smtClean="0">
                <a:latin typeface="Arial" panose="020B0604020202020204" pitchFamily="34" charset="0"/>
                <a:cs typeface="Arial" panose="020B0604020202020204" pitchFamily="34" charset="0"/>
              </a:rPr>
              <a:t>pressure </a:t>
            </a:r>
            <a:r>
              <a:rPr lang="en-US" sz="2100" b="1" dirty="0">
                <a:latin typeface="Arial" panose="020B0604020202020204" pitchFamily="34" charset="0"/>
                <a:cs typeface="Arial" panose="020B0604020202020204" pitchFamily="34" charset="0"/>
              </a:rPr>
              <a:t>↑ means yield ↑.</a:t>
            </a:r>
            <a:endParaRPr lang="en-GB" sz="21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 rot="1078849">
            <a:off x="8569974" y="962872"/>
            <a:ext cx="414517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hlinkClick r:id="rId3" action="ppaction://hlinksldjump"/>
          </p:cNvPr>
          <p:cNvSpPr txBox="1"/>
          <p:nvPr/>
        </p:nvSpPr>
        <p:spPr>
          <a:xfrm>
            <a:off x="8244408" y="2492896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374728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9.6 </a:t>
            </a:r>
            <a:r>
              <a:rPr lang="en-GB" dirty="0"/>
              <a:t>– </a:t>
            </a:r>
            <a:r>
              <a:rPr lang="en-US" dirty="0" smtClean="0"/>
              <a:t>Shifting the Equilibrium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179511" y="1124744"/>
            <a:ext cx="4968553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b="1" dirty="0">
                <a:solidFill>
                  <a:srgbClr val="C00000"/>
                </a:solidFill>
              </a:rPr>
              <a:t>A note about rate</a:t>
            </a:r>
          </a:p>
          <a:p>
            <a:pPr marL="342900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By now, you should realize that:</a:t>
            </a:r>
          </a:p>
          <a:p>
            <a:pPr marL="723900" indent="-34290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a </a:t>
            </a:r>
            <a:r>
              <a:rPr lang="en-US" sz="2000" dirty="0"/>
              <a:t>change in temperature always shifts equilibrium.</a:t>
            </a:r>
          </a:p>
          <a:p>
            <a:pPr marL="723900" indent="-342900">
              <a:buClr>
                <a:srgbClr val="0070C0"/>
              </a:buClr>
              <a:buFont typeface="Wingdings" panose="05000000000000000000" pitchFamily="2" charset="2"/>
              <a:buChar char="§"/>
            </a:pPr>
            <a:r>
              <a:rPr lang="en-US" sz="2000" dirty="0" smtClean="0"/>
              <a:t>a </a:t>
            </a:r>
            <a:r>
              <a:rPr lang="en-US" sz="2000" dirty="0"/>
              <a:t>change in pressure will shift equilibrium only if the number </a:t>
            </a:r>
            <a:r>
              <a:rPr lang="en-US" sz="2000" dirty="0" smtClean="0"/>
              <a:t>of molecules </a:t>
            </a:r>
            <a:r>
              <a:rPr lang="en-US" sz="2000" dirty="0"/>
              <a:t>is different on each side of the equation.</a:t>
            </a:r>
          </a:p>
          <a:p>
            <a:pPr marL="342900" indent="-3429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2000" dirty="0"/>
              <a:t>But how do these changes affect the rate? Raising the temperature </a:t>
            </a:r>
            <a:r>
              <a:rPr lang="en-US" sz="2000" dirty="0" smtClean="0"/>
              <a:t>or pressure </a:t>
            </a:r>
            <a:r>
              <a:rPr lang="en-US" sz="2000" dirty="0"/>
              <a:t>increases the rate of </a:t>
            </a:r>
            <a:r>
              <a:rPr lang="en-US" sz="2000" i="1" dirty="0"/>
              <a:t>both the forward and back reactions</a:t>
            </a:r>
            <a:r>
              <a:rPr lang="en-US" sz="2000" dirty="0"/>
              <a:t>, </a:t>
            </a:r>
            <a:r>
              <a:rPr lang="en-US" sz="2000" dirty="0" smtClean="0"/>
              <a:t>so equilibrium </a:t>
            </a:r>
            <a:r>
              <a:rPr lang="en-US" sz="2000" dirty="0"/>
              <a:t>is reached faster. (A temperature rise gives the </a:t>
            </a:r>
            <a:r>
              <a:rPr lang="en-US" sz="2000" dirty="0" smtClean="0"/>
              <a:t>molecules more </a:t>
            </a:r>
            <a:r>
              <a:rPr lang="en-US" sz="2000" dirty="0"/>
              <a:t>energy. An increase in pressure forces them closer. So in both </a:t>
            </a:r>
            <a:r>
              <a:rPr lang="en-US" sz="2000" dirty="0" smtClean="0"/>
              <a:t>cases, the </a:t>
            </a:r>
            <a:r>
              <a:rPr lang="en-US" sz="2000" dirty="0"/>
              <a:t>number of successful collisions increases.)</a:t>
            </a:r>
            <a:endParaRPr lang="en-US" sz="2000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126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5148064" y="1127994"/>
            <a:ext cx="3739960" cy="4939814"/>
          </a:xfrm>
          <a:prstGeom prst="rect">
            <a:avLst/>
          </a:prstGeom>
          <a:solidFill>
            <a:srgbClr val="C1D6FF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tabLst>
                <a:tab pos="2420938" algn="l"/>
              </a:tabLst>
            </a:pPr>
            <a:r>
              <a:rPr lang="en-US" sz="2100" b="1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</a:t>
            </a:r>
            <a:r>
              <a:rPr lang="en-US" sz="21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solutions?</a:t>
            </a:r>
          </a:p>
          <a:p>
            <a:pPr>
              <a:buClr>
                <a:srgbClr val="C00000"/>
              </a:buClr>
              <a:tabLst>
                <a:tab pos="2420938" algn="l"/>
              </a:tabLst>
            </a:pP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Many reversible reactions take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place in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solution:</a:t>
            </a:r>
          </a:p>
          <a:p>
            <a:pPr>
              <a:buClr>
                <a:srgbClr val="C00000"/>
              </a:buClr>
              <a:tabLst>
                <a:tab pos="2420938" algn="l"/>
              </a:tabLst>
            </a:pPr>
            <a:r>
              <a:rPr lang="en-US" sz="21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Areactants</a:t>
            </a:r>
            <a:r>
              <a:rPr lang="en-US" sz="21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(q)      products(</a:t>
            </a:r>
            <a:r>
              <a:rPr lang="en-US" sz="2100" dirty="0" err="1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aq</a:t>
            </a:r>
            <a:r>
              <a:rPr lang="en-US" sz="21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>
              <a:buClr>
                <a:srgbClr val="C00000"/>
              </a:buClr>
              <a:tabLst>
                <a:tab pos="2420938" algn="l"/>
              </a:tabLst>
            </a:pP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You can shift the equilibrium:</a:t>
            </a:r>
          </a:p>
          <a:p>
            <a:pPr marL="276225" indent="-276225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by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adding more of a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reactant (increasing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its concentration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).</a:t>
            </a:r>
            <a:b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So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more product will form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to oppose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this change.</a:t>
            </a:r>
          </a:p>
          <a:p>
            <a:pPr marL="276225" indent="-276225">
              <a:buClr>
                <a:srgbClr val="C00000"/>
              </a:buClr>
              <a:buFont typeface="Wingdings" panose="05000000000000000000" pitchFamily="2" charset="2"/>
              <a:buChar char="§"/>
              <a:tabLst>
                <a:tab pos="2420938" algn="l"/>
              </a:tabLst>
            </a:pP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by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changing the 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temperature.</a:t>
            </a:r>
            <a:b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A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rise in temperature will </a:t>
            </a:r>
            <a:r>
              <a:rPr lang="en-US" sz="21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favour</a:t>
            </a:r>
            <a:r>
              <a:rPr lang="en-US" sz="2100" dirty="0" smtClean="0">
                <a:latin typeface="Arial" panose="020B0604020202020204" pitchFamily="34" charset="0"/>
                <a:cs typeface="Arial" panose="020B0604020202020204" pitchFamily="34" charset="0"/>
              </a:rPr>
              <a:t> the </a:t>
            </a:r>
            <a:r>
              <a:rPr lang="en-US" sz="2100" dirty="0">
                <a:latin typeface="Arial" panose="020B0604020202020204" pitchFamily="34" charset="0"/>
                <a:cs typeface="Arial" panose="020B0604020202020204" pitchFamily="34" charset="0"/>
              </a:rPr>
              <a:t>endothermic reaction.</a:t>
            </a:r>
            <a:endParaRPr lang="en-GB" sz="2100" b="1" u="sng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Oval 19"/>
          <p:cNvSpPr/>
          <p:nvPr/>
        </p:nvSpPr>
        <p:spPr>
          <a:xfrm rot="1078849">
            <a:off x="8569974" y="962872"/>
            <a:ext cx="414517" cy="402503"/>
          </a:xfrm>
          <a:prstGeom prst="ellipse">
            <a:avLst/>
          </a:prstGeom>
          <a:solidFill>
            <a:srgbClr val="0070C0"/>
          </a:solidFill>
          <a:ln w="57150">
            <a:solidFill>
              <a:srgbClr val="C1D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!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7" name="Group 6"/>
          <p:cNvGrpSpPr/>
          <p:nvPr/>
        </p:nvGrpSpPr>
        <p:grpSpPr>
          <a:xfrm>
            <a:off x="6948264" y="2204864"/>
            <a:ext cx="252028" cy="216024"/>
            <a:chOff x="2339752" y="7245424"/>
            <a:chExt cx="2376264" cy="792087"/>
          </a:xfrm>
        </p:grpSpPr>
        <p:grpSp>
          <p:nvGrpSpPr>
            <p:cNvPr id="8" name="Group 7"/>
            <p:cNvGrpSpPr/>
            <p:nvPr/>
          </p:nvGrpSpPr>
          <p:grpSpPr>
            <a:xfrm>
              <a:off x="2339752" y="7245424"/>
              <a:ext cx="2376264" cy="288032"/>
              <a:chOff x="2339752" y="7245424"/>
              <a:chExt cx="2376264" cy="288032"/>
            </a:xfrm>
          </p:grpSpPr>
          <p:cxnSp>
            <p:nvCxnSpPr>
              <p:cNvPr id="13" name="Straight Connector 12"/>
              <p:cNvCxnSpPr/>
              <p:nvPr/>
            </p:nvCxnSpPr>
            <p:spPr>
              <a:xfrm>
                <a:off x="2339752" y="7533456"/>
                <a:ext cx="2376264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Straight Connector 13"/>
              <p:cNvCxnSpPr/>
              <p:nvPr/>
            </p:nvCxnSpPr>
            <p:spPr>
              <a:xfrm>
                <a:off x="4211960" y="7245424"/>
                <a:ext cx="504056" cy="28803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" name="Group 9"/>
            <p:cNvGrpSpPr/>
            <p:nvPr/>
          </p:nvGrpSpPr>
          <p:grpSpPr>
            <a:xfrm rot="10800000">
              <a:off x="2339752" y="7749479"/>
              <a:ext cx="2376264" cy="288032"/>
              <a:chOff x="2339752" y="7245424"/>
              <a:chExt cx="2376264" cy="288032"/>
            </a:xfrm>
          </p:grpSpPr>
          <p:cxnSp>
            <p:nvCxnSpPr>
              <p:cNvPr id="11" name="Straight Connector 10"/>
              <p:cNvCxnSpPr/>
              <p:nvPr/>
            </p:nvCxnSpPr>
            <p:spPr>
              <a:xfrm>
                <a:off x="2339752" y="7533456"/>
                <a:ext cx="2376264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Straight Connector 11"/>
              <p:cNvCxnSpPr/>
              <p:nvPr/>
            </p:nvCxnSpPr>
            <p:spPr>
              <a:xfrm>
                <a:off x="4211960" y="7245424"/>
                <a:ext cx="504056" cy="28803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5" name="TextBox 14">
            <a:hlinkClick r:id="rId3" action="ppaction://hlinksldjump"/>
          </p:cNvPr>
          <p:cNvSpPr txBox="1"/>
          <p:nvPr/>
        </p:nvSpPr>
        <p:spPr>
          <a:xfrm>
            <a:off x="8244408" y="2742019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065509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/>
              <a:t>9.6 – </a:t>
            </a:r>
            <a:r>
              <a:rPr lang="en-US" dirty="0"/>
              <a:t>Shifting the Equilibrium</a:t>
            </a:r>
            <a:endParaRPr lang="en-GB" sz="4000" b="1" dirty="0" smtClean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70058"/>
            <a:ext cx="600980" cy="382678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9512" y="1125899"/>
            <a:ext cx="8699936" cy="5544000"/>
          </a:xfrm>
          <a:prstGeom prst="rect">
            <a:avLst/>
          </a:prstGeom>
          <a:solidFill>
            <a:srgbClr val="F5FC9A"/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3502025" algn="l"/>
              </a:tabLst>
            </a:pPr>
            <a:r>
              <a:rPr lang="en-US" sz="2750" dirty="0" smtClean="0"/>
              <a:t>The </a:t>
            </a:r>
            <a:r>
              <a:rPr lang="en-US" sz="2750" dirty="0"/>
              <a:t>reaction between nitrogen and hydrogen is </a:t>
            </a:r>
            <a:r>
              <a:rPr lang="en-US" sz="2750" dirty="0" smtClean="0"/>
              <a:t>reversible. This </a:t>
            </a:r>
            <a:r>
              <a:rPr lang="en-US" sz="2750" dirty="0"/>
              <a:t>causes a problem for the ammonia factory. Why?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3502025" algn="l"/>
              </a:tabLst>
            </a:pPr>
            <a:r>
              <a:rPr lang="en-US" sz="2750" dirty="0" smtClean="0"/>
              <a:t>What </a:t>
            </a:r>
            <a:r>
              <a:rPr lang="en-US" sz="2750" dirty="0"/>
              <a:t>is Le </a:t>
            </a:r>
            <a:r>
              <a:rPr lang="en-US" sz="2750" dirty="0" err="1"/>
              <a:t>Chatelier‘s</a:t>
            </a:r>
            <a:r>
              <a:rPr lang="en-US" sz="2750" dirty="0"/>
              <a:t> principle? Write it down.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3502025" algn="l"/>
              </a:tabLst>
            </a:pPr>
            <a:r>
              <a:rPr lang="en-US" sz="2750" dirty="0" smtClean="0"/>
              <a:t>In </a:t>
            </a:r>
            <a:r>
              <a:rPr lang="en-US" sz="2750" dirty="0"/>
              <a:t>manufacturing ammonia, explain </a:t>
            </a:r>
            <a:r>
              <a:rPr lang="en-US" sz="2750" dirty="0" smtClean="0"/>
              <a:t>why:</a:t>
            </a:r>
            <a:br>
              <a:rPr lang="en-US" sz="2750" dirty="0" smtClean="0"/>
            </a:br>
            <a:r>
              <a:rPr lang="en-US" sz="2750" b="1" dirty="0" smtClean="0"/>
              <a:t>a</a:t>
            </a:r>
            <a:r>
              <a:rPr lang="en-US" sz="2750" dirty="0" smtClean="0"/>
              <a:t> </a:t>
            </a:r>
            <a:r>
              <a:rPr lang="en-US" sz="2750" dirty="0"/>
              <a:t>high pressure is used </a:t>
            </a:r>
            <a:r>
              <a:rPr lang="en-US" sz="2750" dirty="0" smtClean="0"/>
              <a:t>	</a:t>
            </a:r>
            <a:r>
              <a:rPr lang="en-US" sz="2750" b="1" dirty="0" smtClean="0"/>
              <a:t>b</a:t>
            </a:r>
            <a:r>
              <a:rPr lang="en-US" sz="2750" dirty="0" smtClean="0"/>
              <a:t> </a:t>
            </a:r>
            <a:r>
              <a:rPr lang="en-US" sz="2750" dirty="0"/>
              <a:t>ammonia is removed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  <a:tabLst>
                <a:tab pos="812800" algn="l"/>
                <a:tab pos="3502025" algn="l"/>
              </a:tabLst>
            </a:pPr>
            <a:r>
              <a:rPr lang="en-US" sz="2750" dirty="0" smtClean="0"/>
              <a:t>Sulfur </a:t>
            </a:r>
            <a:r>
              <a:rPr lang="en-US" sz="2750" dirty="0"/>
              <a:t>dioxide (SO</a:t>
            </a:r>
            <a:r>
              <a:rPr lang="en-US" sz="2750" baseline="-25000" dirty="0"/>
              <a:t>2</a:t>
            </a:r>
            <a:r>
              <a:rPr lang="en-US" sz="2750" dirty="0"/>
              <a:t>) and oxygen react exothermically to </a:t>
            </a:r>
            <a:r>
              <a:rPr lang="en-US" sz="2750" dirty="0" smtClean="0"/>
              <a:t>form sulfur </a:t>
            </a:r>
            <a:r>
              <a:rPr lang="en-US" sz="2750" dirty="0"/>
              <a:t>trioxide (SO</a:t>
            </a:r>
            <a:r>
              <a:rPr lang="en-US" sz="2750" baseline="-25000" dirty="0"/>
              <a:t>3</a:t>
            </a:r>
            <a:r>
              <a:rPr lang="en-US" sz="2750" dirty="0"/>
              <a:t>). The reaction is </a:t>
            </a:r>
            <a:r>
              <a:rPr lang="en-US" sz="2750" dirty="0" smtClean="0"/>
              <a:t>reversible.</a:t>
            </a:r>
            <a:br>
              <a:rPr lang="en-US" sz="2750" dirty="0" smtClean="0"/>
            </a:br>
            <a:r>
              <a:rPr lang="en-US" sz="2750" b="1" dirty="0" smtClean="0"/>
              <a:t>a</a:t>
            </a:r>
            <a:r>
              <a:rPr lang="en-US" sz="2750" dirty="0" smtClean="0"/>
              <a:t> </a:t>
            </a:r>
            <a:r>
              <a:rPr lang="en-US" sz="2750" dirty="0"/>
              <a:t>Write the symbol equation for this </a:t>
            </a:r>
            <a:r>
              <a:rPr lang="en-US" sz="2750" dirty="0" smtClean="0"/>
              <a:t>reaction.</a:t>
            </a:r>
            <a:br>
              <a:rPr lang="en-US" sz="2750" dirty="0" smtClean="0"/>
            </a:br>
            <a:r>
              <a:rPr lang="en-US" sz="2750" b="1" dirty="0" smtClean="0"/>
              <a:t>b</a:t>
            </a:r>
            <a:r>
              <a:rPr lang="en-US" sz="2750" dirty="0" smtClean="0"/>
              <a:t> </a:t>
            </a:r>
            <a:r>
              <a:rPr lang="en-US" sz="2750" dirty="0"/>
              <a:t>What happens to the yield of sulfur trioxide if </a:t>
            </a:r>
            <a:r>
              <a:rPr lang="en-US" sz="2750" dirty="0" smtClean="0"/>
              <a:t>you:</a:t>
            </a:r>
            <a:br>
              <a:rPr lang="en-US" sz="2750" dirty="0" smtClean="0"/>
            </a:br>
            <a:r>
              <a:rPr lang="en-US" sz="2750" dirty="0" smtClean="0"/>
              <a:t>	</a:t>
            </a:r>
            <a:r>
              <a:rPr lang="en-US" sz="2750" b="1" dirty="0" err="1" smtClean="0"/>
              <a:t>i</a:t>
            </a:r>
            <a:r>
              <a:rPr lang="en-US" sz="2750" dirty="0" smtClean="0"/>
              <a:t> </a:t>
            </a:r>
            <a:r>
              <a:rPr lang="en-US" sz="2750" dirty="0"/>
              <a:t>increase the pressure? </a:t>
            </a:r>
            <a:r>
              <a:rPr lang="en-US" sz="2750" b="1" dirty="0" smtClean="0"/>
              <a:t>ii</a:t>
            </a:r>
            <a:r>
              <a:rPr lang="en-US" sz="2750" dirty="0" smtClean="0"/>
              <a:t> </a:t>
            </a:r>
            <a:r>
              <a:rPr lang="en-US" sz="2750" dirty="0"/>
              <a:t>raise the temperature?</a:t>
            </a:r>
          </a:p>
        </p:txBody>
      </p:sp>
      <p:sp>
        <p:nvSpPr>
          <p:cNvPr id="11" name="TextBox 10">
            <a:hlinkClick r:id="rId3" action="ppaction://hlinkfile"/>
          </p:cNvPr>
          <p:cNvSpPr txBox="1"/>
          <p:nvPr/>
        </p:nvSpPr>
        <p:spPr>
          <a:xfrm>
            <a:off x="8318076" y="3482400"/>
            <a:ext cx="5613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?</a:t>
            </a:r>
            <a:endParaRPr lang="en-GB" b="1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 rot="1078849">
            <a:off x="8453916" y="946336"/>
            <a:ext cx="504056" cy="504056"/>
          </a:xfrm>
          <a:prstGeom prst="ellipse">
            <a:avLst/>
          </a:prstGeom>
          <a:solidFill>
            <a:srgbClr val="0070C0"/>
          </a:solidFill>
          <a:ln w="57150">
            <a:solidFill>
              <a:srgbClr val="F5FC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800" b="1" dirty="0" smtClean="0"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hlinkClick r:id="rId4" action="ppaction://hlinksldjump"/>
          </p:cNvPr>
          <p:cNvSpPr txBox="1"/>
          <p:nvPr/>
        </p:nvSpPr>
        <p:spPr>
          <a:xfrm>
            <a:off x="8244408" y="2564904"/>
            <a:ext cx="64807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800" b="1" dirty="0" smtClean="0">
                <a:solidFill>
                  <a:srgbClr val="FF0000"/>
                </a:solidFill>
              </a:rPr>
              <a:t>Q</a:t>
            </a:r>
            <a:endParaRPr lang="en-GB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98650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79512" y="1124744"/>
            <a:ext cx="8712968" cy="549381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002060"/>
              </a:buClr>
            </a:pPr>
            <a:r>
              <a:rPr lang="en-GB" sz="1950" b="1" dirty="0" smtClean="0"/>
              <a:t>Core curriculum - </a:t>
            </a:r>
            <a:r>
              <a:rPr lang="en-US" sz="1950" dirty="0" smtClean="0"/>
              <a:t>Make sure you can also …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50" dirty="0" smtClean="0"/>
              <a:t>explain </a:t>
            </a:r>
            <a:r>
              <a:rPr lang="en-US" sz="1950" dirty="0"/>
              <a:t>what these terms </a:t>
            </a:r>
            <a:r>
              <a:rPr lang="en-US" sz="1950" dirty="0" smtClean="0"/>
              <a:t>mean: </a:t>
            </a:r>
            <a:br>
              <a:rPr lang="en-US" sz="1950" dirty="0" smtClean="0"/>
            </a:br>
            <a:r>
              <a:rPr lang="en-US" sz="1950" b="1" i="1" dirty="0" smtClean="0"/>
              <a:t>exothermic </a:t>
            </a:r>
            <a:r>
              <a:rPr lang="en-US" sz="1950" b="1" i="1" dirty="0"/>
              <a:t>reaction </a:t>
            </a:r>
            <a:r>
              <a:rPr lang="en-US" sz="1950" b="1" i="1" dirty="0" smtClean="0"/>
              <a:t> endothermic </a:t>
            </a:r>
            <a:r>
              <a:rPr lang="en-US" sz="1950" b="1" i="1" dirty="0"/>
              <a:t>reaction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50" dirty="0" smtClean="0"/>
              <a:t>give </a:t>
            </a:r>
            <a:r>
              <a:rPr lang="en-US" sz="1950" dirty="0"/>
              <a:t>examples of exothermic and </a:t>
            </a:r>
            <a:r>
              <a:rPr lang="en-US" sz="1950" dirty="0" smtClean="0"/>
              <a:t>endothermic reactions </a:t>
            </a:r>
            <a:r>
              <a:rPr lang="en-US" sz="1950" dirty="0"/>
              <a:t>and draw energy level diagrams for them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50" dirty="0" smtClean="0"/>
              <a:t>state </a:t>
            </a:r>
            <a:r>
              <a:rPr lang="en-US" sz="1950" dirty="0"/>
              <a:t>the unit used for measuring energy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50" dirty="0" smtClean="0"/>
              <a:t>say </a:t>
            </a:r>
            <a:r>
              <a:rPr lang="en-US" sz="1950" dirty="0"/>
              <a:t>what the +</a:t>
            </a:r>
            <a:r>
              <a:rPr lang="en-US" sz="1950" dirty="0" smtClean="0"/>
              <a:t> </a:t>
            </a:r>
            <a:r>
              <a:rPr lang="en-US" sz="1950" dirty="0"/>
              <a:t>and </a:t>
            </a:r>
            <a:r>
              <a:rPr lang="en-US" sz="1950" dirty="0" smtClean="0"/>
              <a:t>- </a:t>
            </a:r>
            <a:r>
              <a:rPr lang="en-US" sz="1950" dirty="0"/>
              <a:t>signs mean, in energy values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50" dirty="0" smtClean="0"/>
              <a:t>explain </a:t>
            </a:r>
            <a:r>
              <a:rPr lang="en-US" sz="1950" dirty="0"/>
              <a:t>what the purpose of a fuel is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50" dirty="0" smtClean="0"/>
              <a:t>name </a:t>
            </a:r>
            <a:r>
              <a:rPr lang="en-US" sz="1950" dirty="0"/>
              <a:t>the fossil fuels, and say how we use them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50" dirty="0" smtClean="0"/>
              <a:t>explain </a:t>
            </a:r>
            <a:r>
              <a:rPr lang="en-US" sz="1950" dirty="0"/>
              <a:t>what nuclear fuels are, and where we </a:t>
            </a:r>
            <a:r>
              <a:rPr lang="en-US" sz="1950" dirty="0" smtClean="0"/>
              <a:t>use them</a:t>
            </a:r>
            <a:r>
              <a:rPr lang="en-US" sz="1950" dirty="0"/>
              <a:t>, and name one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50" dirty="0" smtClean="0"/>
              <a:t>give </a:t>
            </a:r>
            <a:r>
              <a:rPr lang="en-US" sz="1950" dirty="0"/>
              <a:t>advantages and disadvantages of nuclear fuels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50" dirty="0" smtClean="0"/>
              <a:t>say </a:t>
            </a:r>
            <a:r>
              <a:rPr lang="en-US" sz="1950" dirty="0"/>
              <a:t>how hydrogen and ethanol are used as fuels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50" dirty="0" smtClean="0"/>
              <a:t>explain </a:t>
            </a:r>
            <a:r>
              <a:rPr lang="en-US" sz="1950" dirty="0"/>
              <a:t>what a reversible reaction is, with examples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50" dirty="0" smtClean="0"/>
              <a:t>write </a:t>
            </a:r>
            <a:r>
              <a:rPr lang="en-US" sz="1950" dirty="0"/>
              <a:t>the symbol for a reversible reaction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50" dirty="0" smtClean="0"/>
              <a:t>describe </a:t>
            </a:r>
            <a:r>
              <a:rPr lang="en-US" sz="1950" dirty="0"/>
              <a:t>how to change hydrated copper(II) </a:t>
            </a:r>
            <a:r>
              <a:rPr lang="en-US" sz="1950" dirty="0" smtClean="0"/>
              <a:t>sulfate to </a:t>
            </a:r>
            <a:r>
              <a:rPr lang="en-US" sz="1950" dirty="0"/>
              <a:t>the anhydrous compound, and back again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50" dirty="0" smtClean="0"/>
              <a:t>explain </a:t>
            </a:r>
            <a:r>
              <a:rPr lang="en-US" sz="1950" dirty="0"/>
              <a:t>why anhydrous copper(II) sulfate can </a:t>
            </a:r>
            <a:r>
              <a:rPr lang="en-US" sz="1950" dirty="0" smtClean="0"/>
              <a:t>be used </a:t>
            </a:r>
            <a:r>
              <a:rPr lang="en-US" sz="1950" dirty="0"/>
              <a:t>to test for the presence of water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9</a:t>
            </a:r>
            <a:r>
              <a:rPr lang="en-GB" sz="4000" dirty="0" smtClean="0"/>
              <a:t> – Revision Checklist - Core</a:t>
            </a:r>
            <a:endParaRPr lang="en-GB" sz="4000" b="1" dirty="0" smtClean="0"/>
          </a:p>
        </p:txBody>
      </p:sp>
      <p:sp>
        <p:nvSpPr>
          <p:cNvPr id="13" name="Round Same Side Corner Rectangle 12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202234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Grade Descriptors – Grade C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7708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00" dirty="0"/>
              <a:t>To achieve a </a:t>
            </a:r>
            <a:r>
              <a:rPr lang="en-US" sz="2000" b="1" dirty="0"/>
              <a:t>Grade C</a:t>
            </a:r>
            <a:r>
              <a:rPr lang="en-US" sz="2000" dirty="0"/>
              <a:t>, a candidate will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/>
              <a:t>recall and communicate secure knowledge and understanding of scientific phenomena, facts, </a:t>
            </a:r>
            <a:r>
              <a:rPr lang="en-US" sz="2000" dirty="0" smtClean="0"/>
              <a:t>laws, definitions</a:t>
            </a:r>
            <a:r>
              <a:rPr lang="en-US" sz="2000" dirty="0"/>
              <a:t>, concepts and theories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apply </a:t>
            </a:r>
            <a:r>
              <a:rPr lang="en-US" sz="2000" dirty="0"/>
              <a:t>scientific concepts and theories to present simple explanations of familiar and some </a:t>
            </a:r>
            <a:r>
              <a:rPr lang="en-US" sz="2000" dirty="0" smtClean="0"/>
              <a:t>unfamiliar phenomena</a:t>
            </a:r>
            <a:r>
              <a:rPr lang="en-US" sz="2000" dirty="0"/>
              <a:t>, to solve straightforward problems involving several stages, and to make </a:t>
            </a:r>
            <a:r>
              <a:rPr lang="en-US" sz="2000" dirty="0" smtClean="0"/>
              <a:t>detailed predictions </a:t>
            </a:r>
            <a:r>
              <a:rPr lang="en-US" sz="2000" dirty="0"/>
              <a:t>and simple hypotheses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communicate </a:t>
            </a:r>
            <a:r>
              <a:rPr lang="en-US" sz="2000" dirty="0"/>
              <a:t>and present scientific ideas, observations and data using a wide range of </a:t>
            </a:r>
            <a:r>
              <a:rPr lang="en-US" sz="2000" dirty="0" smtClean="0"/>
              <a:t>scientific terminology </a:t>
            </a:r>
            <a:r>
              <a:rPr lang="en-US" sz="2000" dirty="0"/>
              <a:t>and conventions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select </a:t>
            </a:r>
            <a:r>
              <a:rPr lang="en-US" sz="2000" dirty="0"/>
              <a:t>and process information from a given source, and use it to draw simple conclusions and state </a:t>
            </a:r>
            <a:r>
              <a:rPr lang="en-US" sz="2000" dirty="0" smtClean="0"/>
              <a:t>the scientific</a:t>
            </a:r>
            <a:r>
              <a:rPr lang="en-US" sz="2000" dirty="0"/>
              <a:t>, technological, social, economic or environmental implications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solve </a:t>
            </a:r>
            <a:r>
              <a:rPr lang="en-US" sz="2000" dirty="0"/>
              <a:t>problems involving more than one step, but with a limited range of variables or using familiar methods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analyse </a:t>
            </a:r>
            <a:r>
              <a:rPr lang="en-US" sz="2000" dirty="0"/>
              <a:t>data to identify a pattern or trend, and select appropriate data to justify a conclusion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00" dirty="0" smtClean="0"/>
              <a:t>select</a:t>
            </a:r>
            <a:r>
              <a:rPr lang="en-US" sz="2000" dirty="0"/>
              <a:t>, describe and evaluate techniques for a range of scientific operations and laboratory procedures.</a:t>
            </a:r>
          </a:p>
        </p:txBody>
      </p:sp>
    </p:spTree>
    <p:extLst>
      <p:ext uri="{BB962C8B-B14F-4D97-AF65-F5344CB8AC3E}">
        <p14:creationId xmlns:p14="http://schemas.microsoft.com/office/powerpoint/2010/main" val="369446225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79512" y="1124744"/>
            <a:ext cx="8712968" cy="541379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57150"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pPr>
              <a:buClr>
                <a:srgbClr val="002060"/>
              </a:buClr>
            </a:pPr>
            <a:r>
              <a:rPr lang="en-GB" sz="1820" b="1" dirty="0" smtClean="0"/>
              <a:t>Extended curriculum - </a:t>
            </a:r>
            <a:r>
              <a:rPr lang="en-US" sz="1820" dirty="0" smtClean="0"/>
              <a:t>Make sure you can also …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20" dirty="0" smtClean="0"/>
              <a:t>use </a:t>
            </a:r>
            <a:r>
              <a:rPr lang="en-US" sz="1820" dirty="0"/>
              <a:t>the idea of bond making and bond </a:t>
            </a:r>
            <a:r>
              <a:rPr lang="en-US" sz="1820" dirty="0" smtClean="0"/>
              <a:t>breaking to </a:t>
            </a:r>
            <a:r>
              <a:rPr lang="en-US" sz="1820" dirty="0"/>
              <a:t>explain why a reaction is </a:t>
            </a:r>
            <a:r>
              <a:rPr lang="en-US" sz="1820" dirty="0" err="1"/>
              <a:t>exo</a:t>
            </a:r>
            <a:r>
              <a:rPr lang="en-US" sz="1820" dirty="0"/>
              <a:t>- or endothermic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20" dirty="0" smtClean="0"/>
              <a:t>define </a:t>
            </a:r>
            <a:r>
              <a:rPr lang="en-US" sz="1820" dirty="0"/>
              <a:t>bond energy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20" dirty="0" smtClean="0"/>
              <a:t>calculate </a:t>
            </a:r>
            <a:r>
              <a:rPr lang="en-US" sz="1820" dirty="0"/>
              <a:t>the energy change in a reaction, </a:t>
            </a:r>
            <a:r>
              <a:rPr lang="en-US" sz="1820" dirty="0" smtClean="0"/>
              <a:t>given the </a:t>
            </a:r>
            <a:r>
              <a:rPr lang="en-US" sz="1820" dirty="0"/>
              <a:t>equation, and bond energy values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20" dirty="0" smtClean="0"/>
              <a:t>describe </a:t>
            </a:r>
            <a:r>
              <a:rPr lang="en-US" sz="1820" dirty="0"/>
              <a:t>a simple cell, and explain that the </a:t>
            </a:r>
            <a:r>
              <a:rPr lang="en-US" sz="1820" dirty="0" smtClean="0"/>
              <a:t>current comes </a:t>
            </a:r>
            <a:r>
              <a:rPr lang="en-US" sz="1820" dirty="0"/>
              <a:t>from a redox reaction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20" dirty="0" smtClean="0"/>
              <a:t>predict </a:t>
            </a:r>
            <a:r>
              <a:rPr lang="en-US" sz="1820" dirty="0"/>
              <a:t>which metal will be the negative pole in </a:t>
            </a:r>
            <a:r>
              <a:rPr lang="en-US" sz="1820" dirty="0" smtClean="0"/>
              <a:t>a simple </a:t>
            </a:r>
            <a:r>
              <a:rPr lang="en-US" sz="1820" dirty="0"/>
              <a:t>cell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20" dirty="0" smtClean="0"/>
              <a:t>give </a:t>
            </a:r>
            <a:r>
              <a:rPr lang="en-US" sz="1820" dirty="0"/>
              <a:t>half-equations for reactions that take </a:t>
            </a:r>
            <a:r>
              <a:rPr lang="en-US" sz="1820" dirty="0" smtClean="0"/>
              <a:t>place in </a:t>
            </a:r>
            <a:r>
              <a:rPr lang="en-US" sz="1820" dirty="0"/>
              <a:t>a simple cell (like the one on page 120)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20" dirty="0" smtClean="0"/>
              <a:t>describe </a:t>
            </a:r>
            <a:r>
              <a:rPr lang="en-US" sz="1820" dirty="0"/>
              <a:t>the hydrogen fuel cell, and give </a:t>
            </a:r>
            <a:r>
              <a:rPr lang="en-US" sz="1820" dirty="0" smtClean="0"/>
              <a:t>the overall </a:t>
            </a:r>
            <a:r>
              <a:rPr lang="en-US" sz="1820" dirty="0"/>
              <a:t>reaction that takes place in </a:t>
            </a:r>
            <a:r>
              <a:rPr lang="en-US" sz="1820" dirty="0" smtClean="0"/>
              <a:t>it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20" dirty="0" smtClean="0"/>
              <a:t>explain </a:t>
            </a:r>
            <a:r>
              <a:rPr lang="en-US" sz="1820" dirty="0"/>
              <a:t>that a reversible reaction never </a:t>
            </a:r>
            <a:r>
              <a:rPr lang="en-US" sz="1820" dirty="0" smtClean="0"/>
              <a:t>completes, in </a:t>
            </a:r>
            <a:r>
              <a:rPr lang="en-US" sz="1820" dirty="0"/>
              <a:t>a closed container – it reaches equilibrium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20" dirty="0" smtClean="0"/>
              <a:t>give </a:t>
            </a:r>
            <a:r>
              <a:rPr lang="en-US" sz="1820" dirty="0"/>
              <a:t>ways to obtain more product in a </a:t>
            </a:r>
            <a:r>
              <a:rPr lang="en-US" sz="1820" dirty="0" smtClean="0"/>
              <a:t>gaseous reversible </a:t>
            </a:r>
            <a:r>
              <a:rPr lang="en-US" sz="1820" dirty="0"/>
              <a:t>reaction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20" dirty="0" smtClean="0"/>
              <a:t>predict </a:t>
            </a:r>
            <a:r>
              <a:rPr lang="en-US" sz="1820" dirty="0"/>
              <a:t>the effect of a change in temperature </a:t>
            </a:r>
            <a:r>
              <a:rPr lang="en-US" sz="1820" dirty="0" smtClean="0"/>
              <a:t>and pressure</a:t>
            </a:r>
            <a:r>
              <a:rPr lang="en-US" sz="1820" dirty="0"/>
              <a:t>, for a given reversible reaction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20" dirty="0" smtClean="0"/>
              <a:t>say </a:t>
            </a:r>
            <a:r>
              <a:rPr lang="en-US" sz="1820" dirty="0"/>
              <a:t>how a catalyst will affect a reversible reaction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820" dirty="0" smtClean="0"/>
              <a:t>predict </a:t>
            </a:r>
            <a:r>
              <a:rPr lang="en-US" sz="1820" dirty="0"/>
              <a:t>the effect of a change in conditions </a:t>
            </a:r>
            <a:r>
              <a:rPr lang="en-US" sz="1820" dirty="0" smtClean="0"/>
              <a:t>for a </a:t>
            </a:r>
            <a:r>
              <a:rPr lang="en-US" sz="1820" dirty="0"/>
              <a:t>reversible reaction in solution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9</a:t>
            </a:r>
            <a:r>
              <a:rPr lang="en-GB" sz="4000" dirty="0" smtClean="0"/>
              <a:t> – Revision Checklist - Extended</a:t>
            </a:r>
            <a:endParaRPr lang="en-GB" sz="4000" b="1" dirty="0" smtClean="0"/>
          </a:p>
        </p:txBody>
      </p:sp>
      <p:sp>
        <p:nvSpPr>
          <p:cNvPr id="13" name="Round Same Side Corner Rectangle 12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565378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400" dirty="0" smtClean="0"/>
              <a:t>9 – Revision Questions – Core Curriculum</a:t>
            </a:r>
            <a:endParaRPr lang="en-GB" sz="34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5800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A7C4FF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39738" indent="-439738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1073150" algn="l"/>
                <a:tab pos="8435975" algn="r"/>
              </a:tabLst>
            </a:pPr>
            <a:r>
              <a:rPr lang="en-US" sz="3600" dirty="0" smtClean="0"/>
              <a:t>Look </a:t>
            </a:r>
            <a:r>
              <a:rPr lang="en-US" sz="3600" dirty="0"/>
              <a:t>at this </a:t>
            </a:r>
            <a:r>
              <a:rPr lang="en-US" sz="3600" dirty="0" smtClean="0"/>
              <a:t>reaction:</a:t>
            </a:r>
            <a:br>
              <a:rPr lang="en-US" sz="3600" dirty="0" smtClean="0"/>
            </a:br>
            <a:r>
              <a:rPr lang="en-US" sz="3600" dirty="0" err="1" smtClean="0">
                <a:solidFill>
                  <a:srgbClr val="FF0000"/>
                </a:solidFill>
              </a:rPr>
              <a:t>NaOH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>
                <a:solidFill>
                  <a:srgbClr val="FF0000"/>
                </a:solidFill>
              </a:rPr>
              <a:t>(</a:t>
            </a:r>
            <a:r>
              <a:rPr lang="en-US" sz="3600" i="1" dirty="0" err="1">
                <a:solidFill>
                  <a:srgbClr val="FF0000"/>
                </a:solidFill>
              </a:rPr>
              <a:t>aq</a:t>
            </a:r>
            <a:r>
              <a:rPr lang="en-US" sz="3600" dirty="0">
                <a:solidFill>
                  <a:srgbClr val="FF0000"/>
                </a:solidFill>
              </a:rPr>
              <a:t>) </a:t>
            </a:r>
            <a:r>
              <a:rPr lang="en-US" sz="3600" dirty="0" smtClean="0">
                <a:solidFill>
                  <a:srgbClr val="FF0000"/>
                </a:solidFill>
              </a:rPr>
              <a:t>+ </a:t>
            </a:r>
            <a:r>
              <a:rPr lang="en-US" sz="3600" dirty="0" err="1">
                <a:solidFill>
                  <a:srgbClr val="FF0000"/>
                </a:solidFill>
              </a:rPr>
              <a:t>HCl</a:t>
            </a:r>
            <a:r>
              <a:rPr lang="en-US" sz="3600" dirty="0">
                <a:solidFill>
                  <a:srgbClr val="FF0000"/>
                </a:solidFill>
              </a:rPr>
              <a:t> (</a:t>
            </a:r>
            <a:r>
              <a:rPr lang="en-US" sz="3600" i="1" dirty="0" err="1">
                <a:solidFill>
                  <a:srgbClr val="FF0000"/>
                </a:solidFill>
              </a:rPr>
              <a:t>aq</a:t>
            </a:r>
            <a:r>
              <a:rPr lang="en-US" sz="3600" dirty="0">
                <a:solidFill>
                  <a:srgbClr val="FF0000"/>
                </a:solidFill>
              </a:rPr>
              <a:t>) </a:t>
            </a:r>
            <a:r>
              <a:rPr lang="en-US" sz="3600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 </a:t>
            </a:r>
            <a:r>
              <a:rPr lang="en-US" sz="3600" dirty="0" err="1" smtClean="0">
                <a:solidFill>
                  <a:srgbClr val="FF0000"/>
                </a:solidFill>
              </a:rPr>
              <a:t>NaCl</a:t>
            </a:r>
            <a:r>
              <a:rPr lang="en-US" sz="3600" dirty="0" smtClean="0">
                <a:solidFill>
                  <a:srgbClr val="FF0000"/>
                </a:solidFill>
              </a:rPr>
              <a:t> </a:t>
            </a:r>
            <a:r>
              <a:rPr lang="en-US" sz="3600" dirty="0">
                <a:solidFill>
                  <a:srgbClr val="FF0000"/>
                </a:solidFill>
              </a:rPr>
              <a:t>(</a:t>
            </a:r>
            <a:r>
              <a:rPr lang="en-US" sz="3600" i="1" dirty="0" err="1">
                <a:solidFill>
                  <a:srgbClr val="FF0000"/>
                </a:solidFill>
              </a:rPr>
              <a:t>aq</a:t>
            </a:r>
            <a:r>
              <a:rPr lang="en-US" sz="3600" dirty="0">
                <a:solidFill>
                  <a:srgbClr val="FF0000"/>
                </a:solidFill>
              </a:rPr>
              <a:t>) </a:t>
            </a:r>
            <a:r>
              <a:rPr lang="en-US" sz="3600" dirty="0" smtClean="0">
                <a:solidFill>
                  <a:srgbClr val="FF0000"/>
                </a:solidFill>
              </a:rPr>
              <a:t>+ </a:t>
            </a:r>
            <a:r>
              <a:rPr lang="en-US" sz="3600" dirty="0">
                <a:solidFill>
                  <a:srgbClr val="FF0000"/>
                </a:solidFill>
              </a:rPr>
              <a:t>H</a:t>
            </a:r>
            <a:r>
              <a:rPr lang="en-US" sz="3600" baseline="-25000" dirty="0">
                <a:solidFill>
                  <a:srgbClr val="FF0000"/>
                </a:solidFill>
              </a:rPr>
              <a:t>2</a:t>
            </a:r>
            <a:r>
              <a:rPr lang="en-US" sz="3600" dirty="0">
                <a:solidFill>
                  <a:srgbClr val="FF0000"/>
                </a:solidFill>
              </a:rPr>
              <a:t>O </a:t>
            </a:r>
            <a:r>
              <a:rPr lang="en-US" sz="3600" dirty="0" smtClean="0">
                <a:solidFill>
                  <a:srgbClr val="FF0000"/>
                </a:solidFill>
              </a:rPr>
              <a:t>(</a:t>
            </a:r>
            <a:r>
              <a:rPr lang="en-US" sz="3600" i="1" dirty="0" smtClean="0">
                <a:solidFill>
                  <a:srgbClr val="FF0000"/>
                </a:solidFill>
              </a:rPr>
              <a:t>l</a:t>
            </a:r>
            <a:r>
              <a:rPr lang="en-US" sz="3600" dirty="0" smtClean="0">
                <a:solidFill>
                  <a:srgbClr val="FF0000"/>
                </a:solidFill>
              </a:rPr>
              <a:t>)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b="1" dirty="0" smtClean="0"/>
              <a:t>a</a:t>
            </a:r>
            <a:r>
              <a:rPr lang="en-US" sz="3600" dirty="0" smtClean="0"/>
              <a:t> </a:t>
            </a:r>
            <a:r>
              <a:rPr lang="en-US" sz="3600" dirty="0"/>
              <a:t>Which type of reaction is </a:t>
            </a:r>
            <a:r>
              <a:rPr lang="en-US" sz="3600" dirty="0" smtClean="0"/>
              <a:t>it?</a:t>
            </a:r>
            <a:br>
              <a:rPr lang="en-US" sz="3600" dirty="0" smtClean="0"/>
            </a:br>
            <a:r>
              <a:rPr lang="en-US" sz="3600" b="1" dirty="0" smtClean="0"/>
              <a:t>b</a:t>
            </a:r>
            <a:r>
              <a:rPr lang="en-US" sz="3600" dirty="0" smtClean="0"/>
              <a:t> </a:t>
            </a:r>
            <a:r>
              <a:rPr lang="en-US" sz="3600" dirty="0"/>
              <a:t>It is exothermic. What does that </a:t>
            </a:r>
            <a:r>
              <a:rPr lang="en-US" sz="3600" dirty="0" smtClean="0"/>
              <a:t>mean?</a:t>
            </a:r>
            <a:br>
              <a:rPr lang="en-US" sz="3600" dirty="0" smtClean="0"/>
            </a:br>
            <a:r>
              <a:rPr lang="en-US" sz="3600" b="1" dirty="0" smtClean="0"/>
              <a:t>c</a:t>
            </a:r>
            <a:r>
              <a:rPr lang="en-US" sz="3600" dirty="0" smtClean="0"/>
              <a:t> </a:t>
            </a:r>
            <a:r>
              <a:rPr lang="en-US" sz="3600" dirty="0"/>
              <a:t>What will happen to the temperature of </a:t>
            </a:r>
            <a:r>
              <a:rPr lang="en-US" sz="3600" dirty="0" smtClean="0"/>
              <a:t>the solution</a:t>
            </a:r>
            <a:r>
              <a:rPr lang="en-US" sz="3600" dirty="0"/>
              <a:t>, as the chemicals </a:t>
            </a:r>
            <a:r>
              <a:rPr lang="en-US" sz="3600" dirty="0" smtClean="0"/>
              <a:t>react?</a:t>
            </a:r>
            <a:br>
              <a:rPr lang="en-US" sz="3600" dirty="0" smtClean="0"/>
            </a:br>
            <a:r>
              <a:rPr lang="en-US" sz="3600" b="1" dirty="0" smtClean="0"/>
              <a:t>d</a:t>
            </a:r>
            <a:r>
              <a:rPr lang="en-US" sz="3600" dirty="0" smtClean="0"/>
              <a:t> </a:t>
            </a:r>
            <a:r>
              <a:rPr lang="en-US" sz="3600" dirty="0"/>
              <a:t>Draw an energy diagram for the reaction.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678937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400" dirty="0"/>
              <a:t>9</a:t>
            </a:r>
            <a:r>
              <a:rPr lang="en-IE" sz="3400" dirty="0" smtClean="0"/>
              <a:t> – Revision Questions – Core Curriculum</a:t>
            </a:r>
            <a:endParaRPr lang="en-GB" sz="34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632311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A7C4FF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1173163" algn="l"/>
                <a:tab pos="8435975" algn="r"/>
              </a:tabLst>
            </a:pPr>
            <a:r>
              <a:rPr lang="en-US" sz="2000" dirty="0" smtClean="0"/>
              <a:t>Water </a:t>
            </a:r>
            <a:r>
              <a:rPr lang="en-US" sz="2000" dirty="0"/>
              <a:t>at </a:t>
            </a:r>
            <a:r>
              <a:rPr lang="en-US" sz="2000" dirty="0" smtClean="0"/>
              <a:t>25°C </a:t>
            </a:r>
            <a:r>
              <a:rPr lang="en-US" sz="2000" dirty="0"/>
              <a:t>was used to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dissolve two compounds</a:t>
            </a:r>
            <a:r>
              <a:rPr lang="en-US" sz="2000" dirty="0"/>
              <a:t>.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The </a:t>
            </a:r>
            <a:r>
              <a:rPr lang="en-US" sz="2000" dirty="0"/>
              <a:t>temperature of each </a:t>
            </a:r>
            <a:r>
              <a:rPr lang="en-IE" sz="2000" dirty="0" smtClean="0"/>
              <a:t/>
            </a:r>
            <a:br>
              <a:rPr lang="en-IE" sz="2000" dirty="0" smtClean="0"/>
            </a:br>
            <a:r>
              <a:rPr lang="en-US" sz="2000" dirty="0" smtClean="0"/>
              <a:t>solution was </a:t>
            </a:r>
            <a:r>
              <a:rPr lang="en-US" sz="2000" dirty="0"/>
              <a:t>measured </a:t>
            </a:r>
            <a:r>
              <a:rPr lang="en-US" sz="2000" dirty="0" smtClean="0"/>
              <a:t/>
            </a:r>
            <a:br>
              <a:rPr lang="en-US" sz="2000" dirty="0" smtClean="0"/>
            </a:br>
            <a:r>
              <a:rPr lang="en-US" sz="2000" dirty="0" smtClean="0"/>
              <a:t>immediately </a:t>
            </a:r>
            <a:r>
              <a:rPr lang="en-US" sz="2000" dirty="0"/>
              <a:t>afterwards</a:t>
            </a:r>
            <a:r>
              <a:rPr lang="en-US" sz="2000" dirty="0" smtClean="0"/>
              <a:t>.</a:t>
            </a:r>
            <a:br>
              <a:rPr lang="en-US" sz="2000" dirty="0" smtClean="0"/>
            </a:br>
            <a:r>
              <a:rPr lang="en-US" sz="2000" b="1" dirty="0" smtClean="0"/>
              <a:t>a</a:t>
            </a:r>
            <a:r>
              <a:rPr lang="en-US" sz="2000" dirty="0" smtClean="0"/>
              <a:t> 	List </a:t>
            </a:r>
            <a:r>
              <a:rPr lang="en-US" sz="2000" dirty="0"/>
              <a:t>the apparatus needed for this </a:t>
            </a:r>
            <a:r>
              <a:rPr lang="en-US" sz="2000" dirty="0" smtClean="0"/>
              <a:t>experiment.</a:t>
            </a:r>
            <a:br>
              <a:rPr lang="en-US" sz="2000" dirty="0" smtClean="0"/>
            </a:br>
            <a:r>
              <a:rPr lang="en-US" sz="2000" b="1" dirty="0" smtClean="0"/>
              <a:t>b</a:t>
            </a:r>
            <a:r>
              <a:rPr lang="en-US" sz="2000" dirty="0" smtClean="0"/>
              <a:t> 	Calculate </a:t>
            </a:r>
            <a:r>
              <a:rPr lang="en-US" sz="2000" dirty="0"/>
              <a:t>the temperature change </a:t>
            </a:r>
            <a:r>
              <a:rPr lang="en-US" sz="2000" dirty="0" smtClean="0"/>
              <a:t>on dissolving </a:t>
            </a:r>
            <a:r>
              <a:rPr lang="en-US" sz="2000" dirty="0"/>
              <a:t>each </a:t>
            </a:r>
            <a:r>
              <a:rPr lang="en-US" sz="2000" dirty="0" smtClean="0"/>
              <a:t>compound.</a:t>
            </a:r>
            <a:br>
              <a:rPr lang="en-US" sz="2000" dirty="0" smtClean="0"/>
            </a:br>
            <a:r>
              <a:rPr lang="en-US" sz="2000" b="1" dirty="0" smtClean="0"/>
              <a:t>c</a:t>
            </a:r>
            <a:r>
              <a:rPr lang="en-US" sz="2000" dirty="0" smtClean="0"/>
              <a:t> </a:t>
            </a:r>
            <a:r>
              <a:rPr lang="en-US" sz="2000" b="1" dirty="0"/>
              <a:t>	</a:t>
            </a:r>
            <a:r>
              <a:rPr lang="en-US" sz="2000" b="1" dirty="0" err="1" smtClean="0"/>
              <a:t>i</a:t>
            </a:r>
            <a:r>
              <a:rPr lang="en-US" sz="2000" dirty="0" smtClean="0"/>
              <a:t>   	Which </a:t>
            </a:r>
            <a:r>
              <a:rPr lang="en-US" sz="2000" dirty="0"/>
              <a:t>compound dissolved </a:t>
            </a:r>
            <a:r>
              <a:rPr lang="en-US" sz="2000" dirty="0" smtClean="0"/>
              <a:t>exothermically?</a:t>
            </a:r>
            <a:br>
              <a:rPr lang="en-US" sz="2000" dirty="0" smtClean="0"/>
            </a:br>
            <a:r>
              <a:rPr lang="en-US" sz="2000" b="1" dirty="0" smtClean="0"/>
              <a:t>   	ii</a:t>
            </a:r>
            <a:r>
              <a:rPr lang="en-US" sz="2000" dirty="0" smtClean="0"/>
              <a:t>  	How </a:t>
            </a:r>
            <a:r>
              <a:rPr lang="en-US" sz="2000" dirty="0"/>
              <a:t>did you decide </a:t>
            </a:r>
            <a:r>
              <a:rPr lang="en-US" sz="2000" dirty="0" smtClean="0"/>
              <a:t>this?</a:t>
            </a:r>
            <a:br>
              <a:rPr lang="en-US" sz="2000" dirty="0" smtClean="0"/>
            </a:br>
            <a:r>
              <a:rPr lang="en-US" sz="2000" b="1" dirty="0" smtClean="0"/>
              <a:t>  	iii</a:t>
            </a:r>
            <a:r>
              <a:rPr lang="en-US" sz="2000" dirty="0" smtClean="0"/>
              <a:t> 	What </a:t>
            </a:r>
            <a:r>
              <a:rPr lang="en-US" sz="2000" dirty="0"/>
              <a:t>can you say about the energy level </a:t>
            </a:r>
            <a:r>
              <a:rPr lang="en-US" sz="2000" dirty="0" smtClean="0"/>
              <a:t>of its </a:t>
            </a:r>
            <a:r>
              <a:rPr lang="en-US" sz="2000" dirty="0"/>
              <a:t>ions in </a:t>
            </a:r>
            <a:r>
              <a:rPr lang="en-US" sz="2000" dirty="0" smtClean="0"/>
              <a:t>the 			solution</a:t>
            </a:r>
            <a:r>
              <a:rPr lang="en-US" sz="2000" dirty="0"/>
              <a:t>, compared with in </a:t>
            </a:r>
            <a:r>
              <a:rPr lang="en-US" sz="2000" dirty="0" smtClean="0"/>
              <a:t>the solid compound?</a:t>
            </a:r>
            <a:br>
              <a:rPr lang="en-US" sz="2000" dirty="0" smtClean="0"/>
            </a:br>
            <a:r>
              <a:rPr lang="en-US" sz="2000" b="1" dirty="0" smtClean="0"/>
              <a:t>d</a:t>
            </a:r>
            <a:r>
              <a:rPr lang="en-US" sz="2000" dirty="0" smtClean="0"/>
              <a:t> 	For </a:t>
            </a:r>
            <a:r>
              <a:rPr lang="en-US" sz="2000" dirty="0"/>
              <a:t>each solution, estimate the temperature </a:t>
            </a:r>
            <a:r>
              <a:rPr lang="en-US" sz="2000" dirty="0" smtClean="0"/>
              <a:t>of the </a:t>
            </a:r>
            <a:r>
              <a:rPr lang="en-US" sz="2000" dirty="0"/>
              <a:t>solution </a:t>
            </a:r>
            <a:r>
              <a:rPr lang="en-US" sz="2000" dirty="0" smtClean="0"/>
              <a:t>if:</a:t>
            </a:r>
            <a:br>
              <a:rPr lang="en-US" sz="2000" dirty="0" smtClean="0"/>
            </a:br>
            <a:r>
              <a:rPr lang="en-US" sz="2000" dirty="0" smtClean="0"/>
              <a:t>	</a:t>
            </a:r>
            <a:r>
              <a:rPr lang="en-US" sz="2000" b="1" dirty="0" err="1" smtClean="0"/>
              <a:t>i</a:t>
            </a:r>
            <a:r>
              <a:rPr lang="en-US" sz="2000" dirty="0" smtClean="0"/>
              <a:t> 	the </a:t>
            </a:r>
            <a:r>
              <a:rPr lang="en-US" sz="2000" dirty="0"/>
              <a:t>amount of water is halved, but the </a:t>
            </a:r>
            <a:r>
              <a:rPr lang="en-US" sz="2000" dirty="0" smtClean="0"/>
              <a:t>same mass </a:t>
            </a:r>
            <a:r>
              <a:rPr lang="en-US" sz="2000" dirty="0"/>
              <a:t>of </a:t>
            </a:r>
            <a:r>
              <a:rPr lang="en-US" sz="2000" dirty="0" smtClean="0"/>
              <a:t>			compound </a:t>
            </a:r>
            <a:r>
              <a:rPr lang="en-US" sz="2000" dirty="0"/>
              <a:t>is </a:t>
            </a:r>
            <a:r>
              <a:rPr lang="en-US" sz="2000" dirty="0" smtClean="0"/>
              <a:t>used</a:t>
            </a:r>
            <a:br>
              <a:rPr lang="en-US" sz="2000" dirty="0" smtClean="0"/>
            </a:br>
            <a:r>
              <a:rPr lang="en-US" sz="2000" dirty="0" smtClean="0"/>
              <a:t>	</a:t>
            </a:r>
            <a:r>
              <a:rPr lang="en-US" sz="2000" b="1" dirty="0" smtClean="0"/>
              <a:t>ii</a:t>
            </a:r>
            <a:r>
              <a:rPr lang="en-US" sz="2000" dirty="0" smtClean="0"/>
              <a:t> 	the </a:t>
            </a:r>
            <a:r>
              <a:rPr lang="en-US" sz="2000" dirty="0"/>
              <a:t>mass of the compound is halved, but </a:t>
            </a:r>
            <a:r>
              <a:rPr lang="en-US" sz="2000" dirty="0" smtClean="0"/>
              <a:t>the volume </a:t>
            </a:r>
            <a:r>
              <a:rPr lang="en-US" sz="2000" dirty="0"/>
              <a:t>of </a:t>
            </a:r>
            <a:r>
              <a:rPr lang="en-US" sz="2000" dirty="0" smtClean="0"/>
              <a:t>			water </a:t>
            </a:r>
            <a:r>
              <a:rPr lang="en-US" sz="2000" dirty="0"/>
              <a:t>is </a:t>
            </a:r>
            <a:r>
              <a:rPr lang="en-US" sz="2000" dirty="0" smtClean="0"/>
              <a:t>unchanged</a:t>
            </a:r>
            <a:br>
              <a:rPr lang="en-US" sz="2000" dirty="0" smtClean="0"/>
            </a:br>
            <a:r>
              <a:rPr lang="en-US" sz="2000" dirty="0" smtClean="0"/>
              <a:t>	</a:t>
            </a:r>
            <a:r>
              <a:rPr lang="en-US" sz="2000" b="1" dirty="0" smtClean="0"/>
              <a:t>iii</a:t>
            </a:r>
            <a:r>
              <a:rPr lang="en-US" sz="2000" dirty="0" smtClean="0"/>
              <a:t> 	both </a:t>
            </a:r>
            <a:r>
              <a:rPr lang="en-US" sz="2000" dirty="0"/>
              <a:t>the mass of the compound, and </a:t>
            </a:r>
            <a:r>
              <a:rPr lang="en-US" sz="2000" dirty="0" smtClean="0"/>
              <a:t>the volume </a:t>
            </a:r>
            <a:r>
              <a:rPr lang="en-US" sz="2000" dirty="0"/>
              <a:t>of water, are </a:t>
            </a:r>
            <a:r>
              <a:rPr lang="en-US" sz="2000" dirty="0" smtClean="0"/>
              <a:t>			halved</a:t>
            </a:r>
            <a:r>
              <a:rPr lang="en-US" sz="2000" dirty="0"/>
              <a:t>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0398941"/>
              </p:ext>
            </p:extLst>
          </p:nvPr>
        </p:nvGraphicFramePr>
        <p:xfrm>
          <a:off x="4211960" y="1196752"/>
          <a:ext cx="4536504" cy="1493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32248"/>
                <a:gridCol w="2304256"/>
              </a:tblGrid>
              <a:tr h="370840">
                <a:tc>
                  <a:txBody>
                    <a:bodyPr/>
                    <a:lstStyle/>
                    <a:p>
                      <a:r>
                        <a:rPr lang="en-IE" sz="20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Compound</a:t>
                      </a:r>
                      <a:endParaRPr lang="en-GB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b="1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Temperature of solution / °C</a:t>
                      </a:r>
                      <a:endParaRPr lang="en-GB" sz="2000" b="1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ammonium nitrate</a:t>
                      </a:r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calcium chloride</a:t>
                      </a:r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2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lang="en-GB" sz="2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031018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400" dirty="0"/>
              <a:t>9</a:t>
            </a:r>
            <a:r>
              <a:rPr lang="en-IE" sz="3400" dirty="0" smtClean="0"/>
              <a:t> – Revision Questions – Core Curriculum</a:t>
            </a:r>
            <a:endParaRPr lang="en-GB" sz="34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5092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A7C4FF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1173163" algn="l"/>
                <a:tab pos="8435975" algn="r"/>
              </a:tabLst>
            </a:pPr>
            <a:r>
              <a:rPr lang="en-US" sz="2800" dirty="0" smtClean="0"/>
              <a:t>Hydrated </a:t>
            </a:r>
            <a:r>
              <a:rPr lang="en-US" sz="2800" dirty="0"/>
              <a:t>copper(II) sulfate crystals were </a:t>
            </a:r>
            <a:r>
              <a:rPr lang="en-US" sz="2800" dirty="0" smtClean="0"/>
              <a:t>heated: </a:t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4400" dirty="0" smtClean="0"/>
              <a:t/>
            </a:r>
            <a:br>
              <a:rPr lang="en-US" sz="4400" dirty="0" smtClean="0"/>
            </a:br>
            <a:r>
              <a:rPr lang="en-US" sz="2800" b="1" dirty="0" smtClean="0"/>
              <a:t>a</a:t>
            </a:r>
            <a:r>
              <a:rPr lang="en-US" sz="2800" dirty="0" smtClean="0"/>
              <a:t> </a:t>
            </a:r>
            <a:r>
              <a:rPr lang="en-US" sz="2800" dirty="0"/>
              <a:t>What is the ice </a:t>
            </a:r>
            <a:r>
              <a:rPr lang="en-US" sz="2800" dirty="0" smtClean="0"/>
              <a:t>for?</a:t>
            </a:r>
            <a:br>
              <a:rPr lang="en-US" sz="2800" dirty="0" smtClean="0"/>
            </a:br>
            <a:r>
              <a:rPr lang="en-US" sz="2800" b="1" dirty="0" smtClean="0"/>
              <a:t>b</a:t>
            </a:r>
            <a:r>
              <a:rPr lang="en-US" sz="2800" dirty="0" smtClean="0"/>
              <a:t> </a:t>
            </a:r>
            <a:r>
              <a:rPr lang="en-US" sz="2800" dirty="0"/>
              <a:t>What colour change will occur in the </a:t>
            </a:r>
            <a:r>
              <a:rPr lang="en-US" sz="2800" dirty="0" smtClean="0"/>
              <a:t>test-tube?</a:t>
            </a:r>
            <a:br>
              <a:rPr lang="en-US" sz="2800" dirty="0" smtClean="0"/>
            </a:br>
            <a:r>
              <a:rPr lang="en-US" sz="2800" b="1" dirty="0" smtClean="0"/>
              <a:t>c</a:t>
            </a:r>
            <a:r>
              <a:rPr lang="en-US" sz="2800" dirty="0" smtClean="0"/>
              <a:t> </a:t>
            </a:r>
            <a:r>
              <a:rPr lang="en-US" sz="2800" dirty="0"/>
              <a:t>The reaction is reversible. What does that </a:t>
            </a:r>
            <a:r>
              <a:rPr lang="en-US" sz="2800" dirty="0" smtClean="0"/>
              <a:t>mean?</a:t>
            </a:r>
            <a:br>
              <a:rPr lang="en-US" sz="2800" dirty="0" smtClean="0"/>
            </a:br>
            <a:r>
              <a:rPr lang="en-US" sz="2800" b="1" dirty="0" smtClean="0"/>
              <a:t>d</a:t>
            </a:r>
            <a:r>
              <a:rPr lang="en-US" sz="2800" dirty="0" smtClean="0"/>
              <a:t> </a:t>
            </a:r>
            <a:r>
              <a:rPr lang="en-US" sz="2800" dirty="0"/>
              <a:t>How would you show that it is </a:t>
            </a:r>
            <a:r>
              <a:rPr lang="en-US" sz="2800" dirty="0" smtClean="0"/>
              <a:t>reversible?</a:t>
            </a:r>
            <a:br>
              <a:rPr lang="en-US" sz="2800" dirty="0" smtClean="0"/>
            </a:br>
            <a:r>
              <a:rPr lang="en-US" sz="2800" b="1" dirty="0" smtClean="0"/>
              <a:t>e</a:t>
            </a:r>
            <a:r>
              <a:rPr lang="en-US" sz="2800" dirty="0" smtClean="0"/>
              <a:t> </a:t>
            </a:r>
            <a:r>
              <a:rPr lang="en-US" sz="2800" dirty="0"/>
              <a:t>Write the equation for the reversible reaction.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53937" t="41596" r="16926" b="34592"/>
          <a:stretch/>
        </p:blipFill>
        <p:spPr>
          <a:xfrm>
            <a:off x="1511660" y="1628800"/>
            <a:ext cx="5436604" cy="24979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478949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100" dirty="0" smtClean="0"/>
              <a:t>9 – Revision Questions – Extended Curriculum</a:t>
            </a:r>
            <a:endParaRPr lang="en-GB" sz="31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6477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A7C4FF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514350" indent="-514350">
              <a:buClr>
                <a:srgbClr val="C00000"/>
              </a:buClr>
              <a:buFont typeface="+mj-lt"/>
              <a:buAutoNum type="arabicPeriod" startAt="4"/>
              <a:tabLst>
                <a:tab pos="809625" algn="l"/>
                <a:tab pos="1173163" algn="l"/>
                <a:tab pos="8435975" algn="r"/>
              </a:tabLst>
            </a:pPr>
            <a:r>
              <a:rPr lang="en-US" sz="1900" dirty="0" smtClean="0"/>
              <a:t>The </a:t>
            </a:r>
            <a:r>
              <a:rPr lang="en-US" sz="1900" dirty="0"/>
              <a:t>fuel natural gas is mostly methane.</a:t>
            </a:r>
          </a:p>
          <a:p>
            <a:pPr marL="457200" indent="-457200">
              <a:buClr>
                <a:srgbClr val="C00000"/>
              </a:buClr>
              <a:buFont typeface="+mj-lt"/>
              <a:buAutoNum type="arabicPeriod" startAt="4"/>
              <a:tabLst>
                <a:tab pos="809625" algn="l"/>
                <a:tab pos="1173163" algn="l"/>
                <a:tab pos="8435975" algn="r"/>
              </a:tabLst>
            </a:pPr>
            <a:r>
              <a:rPr lang="en-US" sz="1900" dirty="0"/>
              <a:t>Its </a:t>
            </a:r>
            <a:r>
              <a:rPr lang="en-US" sz="1900" dirty="0" err="1"/>
              <a:t>combusion</a:t>
            </a:r>
            <a:r>
              <a:rPr lang="en-US" sz="1900" dirty="0"/>
              <a:t> in oxygen is exothermic:</a:t>
            </a:r>
          </a:p>
          <a:p>
            <a:pPr marL="457200" indent="-457200">
              <a:buClr>
                <a:srgbClr val="C00000"/>
              </a:buClr>
              <a:buFont typeface="+mj-lt"/>
              <a:buAutoNum type="arabicPeriod" startAt="4"/>
              <a:tabLst>
                <a:tab pos="809625" algn="l"/>
                <a:tab pos="1173163" algn="l"/>
                <a:tab pos="8435975" algn="r"/>
              </a:tabLst>
            </a:pPr>
            <a:r>
              <a:rPr lang="en-US" sz="1900" dirty="0"/>
              <a:t>CH4 ( g) 1 2O2 ( g) CO2 ( g) 1 2H2O ( l )</a:t>
            </a:r>
            <a:endParaRPr lang="en-US" sz="1900" b="1" dirty="0"/>
          </a:p>
          <a:p>
            <a:pPr marL="723900" indent="-284163">
              <a:buClr>
                <a:srgbClr val="C00000"/>
              </a:buClr>
              <a:buFont typeface="+mj-lt"/>
              <a:buAutoNum type="alphaLcPeriod"/>
              <a:tabLst>
                <a:tab pos="809625" algn="l"/>
                <a:tab pos="1173163" algn="l"/>
                <a:tab pos="8435975" algn="r"/>
              </a:tabLst>
            </a:pPr>
            <a:r>
              <a:rPr lang="en-US" sz="1900" dirty="0" smtClean="0"/>
              <a:t>Explain </a:t>
            </a:r>
            <a:r>
              <a:rPr lang="en-US" sz="1900" dirty="0"/>
              <a:t>why this reaction is exothermic, </a:t>
            </a: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>in terms </a:t>
            </a:r>
            <a:r>
              <a:rPr lang="en-US" sz="1900" dirty="0"/>
              <a:t>of bond breaking and bond </a:t>
            </a: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>making</a:t>
            </a:r>
            <a:r>
              <a:rPr lang="en-US" sz="1900" dirty="0"/>
              <a:t>.</a:t>
            </a:r>
          </a:p>
          <a:p>
            <a:pPr marL="723900" indent="-284163">
              <a:buClr>
                <a:srgbClr val="C00000"/>
              </a:buClr>
              <a:buFont typeface="+mj-lt"/>
              <a:buAutoNum type="alphaLcPeriod"/>
              <a:tabLst>
                <a:tab pos="809625" algn="l"/>
                <a:tab pos="1173163" algn="l"/>
                <a:tab pos="8435975" algn="r"/>
              </a:tabLst>
            </a:pPr>
            <a:r>
              <a:rPr lang="en-US" sz="1900" b="1" dirty="0" err="1" smtClean="0"/>
              <a:t>i</a:t>
            </a:r>
            <a:r>
              <a:rPr lang="en-US" sz="1900" dirty="0" smtClean="0"/>
              <a:t>  Copy </a:t>
            </a:r>
            <a:r>
              <a:rPr lang="en-US" sz="1900" dirty="0"/>
              <a:t>and complete this energy </a:t>
            </a: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>   diagram for the reaction, indicating:</a:t>
            </a:r>
            <a:br>
              <a:rPr lang="en-US" sz="1900" dirty="0" smtClean="0"/>
            </a:br>
            <a:r>
              <a:rPr lang="en-US" sz="1900" dirty="0" smtClean="0"/>
              <a:t>	  </a:t>
            </a:r>
            <a:r>
              <a:rPr lang="en-US" sz="1900" b="1" dirty="0" smtClean="0"/>
              <a:t>A</a:t>
            </a:r>
            <a:r>
              <a:rPr lang="en-US" sz="1900" dirty="0" smtClean="0"/>
              <a:t> </a:t>
            </a:r>
            <a:r>
              <a:rPr lang="en-US" sz="1900" dirty="0"/>
              <a:t>the overall energy </a:t>
            </a:r>
            <a:r>
              <a:rPr lang="en-US" sz="1900" dirty="0" smtClean="0"/>
              <a:t>change</a:t>
            </a:r>
            <a:br>
              <a:rPr lang="en-US" sz="1900" dirty="0" smtClean="0"/>
            </a:br>
            <a:r>
              <a:rPr lang="en-US" sz="1900" dirty="0" smtClean="0"/>
              <a:t>	  </a:t>
            </a:r>
            <a:r>
              <a:rPr lang="en-US" sz="1900" b="1" dirty="0" smtClean="0"/>
              <a:t>B</a:t>
            </a:r>
            <a:r>
              <a:rPr lang="en-US" sz="1900" dirty="0" smtClean="0"/>
              <a:t> </a:t>
            </a:r>
            <a:r>
              <a:rPr lang="en-US" sz="1900" dirty="0"/>
              <a:t>the energy needed to break </a:t>
            </a:r>
            <a:r>
              <a:rPr lang="en-US" sz="1900" dirty="0" smtClean="0"/>
              <a:t>bonds</a:t>
            </a:r>
            <a:br>
              <a:rPr lang="en-US" sz="1900" dirty="0" smtClean="0"/>
            </a:br>
            <a:r>
              <a:rPr lang="en-US" sz="1900" dirty="0" smtClean="0"/>
              <a:t>	  </a:t>
            </a:r>
            <a:r>
              <a:rPr lang="en-US" sz="1900" b="1" dirty="0" smtClean="0"/>
              <a:t>C</a:t>
            </a:r>
            <a:r>
              <a:rPr lang="en-US" sz="1900" dirty="0" smtClean="0"/>
              <a:t> </a:t>
            </a:r>
            <a:r>
              <a:rPr lang="en-US" sz="1900" dirty="0"/>
              <a:t>the energy given out by new bonds </a:t>
            </a:r>
            <a:r>
              <a:rPr lang="en-US" sz="1900" dirty="0" smtClean="0"/>
              <a:t>forming.</a:t>
            </a:r>
            <a:endParaRPr lang="en-US" sz="1900" dirty="0"/>
          </a:p>
          <a:p>
            <a:pPr marL="439737">
              <a:buClr>
                <a:srgbClr val="C00000"/>
              </a:buClr>
              <a:tabLst>
                <a:tab pos="809625" algn="l"/>
                <a:tab pos="1173163" algn="l"/>
                <a:tab pos="8435975" algn="r"/>
              </a:tabLst>
            </a:pPr>
            <a:r>
              <a:rPr lang="en-US" sz="1900" dirty="0" smtClean="0"/>
              <a:t>	</a:t>
            </a:r>
            <a:r>
              <a:rPr lang="en-US" sz="1900" b="1" dirty="0" smtClean="0"/>
              <a:t>ii</a:t>
            </a:r>
            <a:r>
              <a:rPr lang="en-US" sz="1900" dirty="0" smtClean="0"/>
              <a:t> </a:t>
            </a:r>
            <a:r>
              <a:rPr lang="en-US" sz="1900" dirty="0"/>
              <a:t>Methane will not burn in air until a spark </a:t>
            </a:r>
            <a:r>
              <a:rPr lang="en-US" sz="1900" dirty="0" smtClean="0"/>
              <a:t>or flame </a:t>
            </a:r>
            <a:r>
              <a:rPr lang="en-US" sz="1900" dirty="0"/>
              <a:t>is applied. Why </a:t>
            </a:r>
            <a:r>
              <a:rPr lang="en-US" sz="1900" dirty="0" smtClean="0"/>
              <a:t>	   	   not</a:t>
            </a:r>
            <a:r>
              <a:rPr lang="en-US" sz="1900" dirty="0"/>
              <a:t>?</a:t>
            </a:r>
          </a:p>
          <a:p>
            <a:pPr marL="723900" indent="-285750">
              <a:buClr>
                <a:srgbClr val="C00000"/>
              </a:buClr>
              <a:buFont typeface="+mj-lt"/>
              <a:buAutoNum type="alphaLcPeriod" startAt="3"/>
              <a:tabLst>
                <a:tab pos="1173163" algn="l"/>
                <a:tab pos="8435975" algn="r"/>
              </a:tabLst>
            </a:pPr>
            <a:r>
              <a:rPr lang="en-US" sz="1900" dirty="0" smtClean="0"/>
              <a:t>When </a:t>
            </a:r>
            <a:r>
              <a:rPr lang="en-US" sz="1900" dirty="0"/>
              <a:t>1 mole of methane burns in </a:t>
            </a:r>
            <a:r>
              <a:rPr lang="en-US" sz="1900" dirty="0" smtClean="0"/>
              <a:t>oxygen, the </a:t>
            </a:r>
            <a:r>
              <a:rPr lang="en-US" sz="1900" dirty="0"/>
              <a:t>energy change is 2 890 kJ.</a:t>
            </a:r>
          </a:p>
          <a:p>
            <a:pPr marL="439737">
              <a:buClr>
                <a:srgbClr val="C00000"/>
              </a:buClr>
              <a:tabLst>
                <a:tab pos="809625" algn="l"/>
                <a:tab pos="1173163" algn="l"/>
                <a:tab pos="8435975" algn="r"/>
              </a:tabLst>
            </a:pPr>
            <a:r>
              <a:rPr lang="en-US" sz="1900" dirty="0" smtClean="0"/>
              <a:t>	</a:t>
            </a:r>
            <a:r>
              <a:rPr lang="en-US" sz="1900" b="1" dirty="0" err="1" smtClean="0"/>
              <a:t>i</a:t>
            </a:r>
            <a:r>
              <a:rPr lang="en-US" sz="1900" dirty="0" smtClean="0"/>
              <a:t> </a:t>
            </a:r>
            <a:r>
              <a:rPr lang="en-US" sz="1900" dirty="0"/>
              <a:t>What does the 2 sign tell </a:t>
            </a:r>
            <a:r>
              <a:rPr lang="en-US" sz="1900" dirty="0" smtClean="0"/>
              <a:t>you?</a:t>
            </a:r>
            <a:br>
              <a:rPr lang="en-US" sz="1900" dirty="0" smtClean="0"/>
            </a:br>
            <a:r>
              <a:rPr lang="en-US" sz="1900" dirty="0" smtClean="0"/>
              <a:t>	</a:t>
            </a:r>
            <a:r>
              <a:rPr lang="en-US" sz="1900" b="1" dirty="0" smtClean="0"/>
              <a:t>ii</a:t>
            </a:r>
            <a:r>
              <a:rPr lang="en-US" sz="1900" dirty="0" smtClean="0"/>
              <a:t> </a:t>
            </a:r>
            <a:r>
              <a:rPr lang="en-US" sz="1900" dirty="0"/>
              <a:t>Which word describes a reaction with </a:t>
            </a:r>
            <a:r>
              <a:rPr lang="en-US" sz="1900" dirty="0" smtClean="0"/>
              <a:t>this type </a:t>
            </a:r>
            <a:r>
              <a:rPr lang="en-US" sz="1900" dirty="0"/>
              <a:t>of energy change?</a:t>
            </a:r>
          </a:p>
          <a:p>
            <a:pPr marL="723900" indent="-285750">
              <a:buClr>
                <a:srgbClr val="C00000"/>
              </a:buClr>
              <a:buFont typeface="+mj-lt"/>
              <a:buAutoNum type="alphaLcPeriod" startAt="4"/>
              <a:tabLst>
                <a:tab pos="1173163" algn="l"/>
                <a:tab pos="8435975" algn="r"/>
              </a:tabLst>
            </a:pPr>
            <a:r>
              <a:rPr lang="en-US" sz="1900" dirty="0" smtClean="0"/>
              <a:t>How </a:t>
            </a:r>
            <a:r>
              <a:rPr lang="en-US" sz="1900" dirty="0"/>
              <a:t>much energy is given out when 1 </a:t>
            </a:r>
            <a:r>
              <a:rPr lang="en-US" sz="1900" dirty="0" smtClean="0"/>
              <a:t>gram of </a:t>
            </a:r>
            <a:r>
              <a:rPr lang="en-US" sz="1900" dirty="0"/>
              <a:t>methane burns? </a:t>
            </a: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>(</a:t>
            </a:r>
            <a:r>
              <a:rPr lang="en-US" sz="1900" dirty="0" err="1"/>
              <a:t>A</a:t>
            </a:r>
            <a:r>
              <a:rPr lang="en-US" sz="1900" baseline="-25000" dirty="0" err="1"/>
              <a:t>r</a:t>
            </a:r>
            <a:r>
              <a:rPr lang="en-US" sz="1900" dirty="0"/>
              <a:t> : </a:t>
            </a:r>
            <a:r>
              <a:rPr lang="en-US" sz="1900" dirty="0" smtClean="0"/>
              <a:t>C=12</a:t>
            </a:r>
            <a:r>
              <a:rPr lang="en-US" sz="1900" dirty="0"/>
              <a:t>, </a:t>
            </a:r>
            <a:r>
              <a:rPr lang="en-US" sz="1900" dirty="0" smtClean="0"/>
              <a:t>H=1</a:t>
            </a:r>
            <a:r>
              <a:rPr lang="en-US" sz="1900" dirty="0"/>
              <a:t>.)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2988" t="27589" r="66180" b="38795"/>
          <a:stretch/>
        </p:blipFill>
        <p:spPr>
          <a:xfrm>
            <a:off x="5679942" y="1196752"/>
            <a:ext cx="3095526" cy="2808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525977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100" dirty="0" smtClean="0"/>
              <a:t>9 – Revision Questions – Extended Curriculum</a:t>
            </a:r>
            <a:endParaRPr lang="en-GB" sz="31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435334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A7C4FF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49263" indent="-449263">
              <a:buClr>
                <a:srgbClr val="C00000"/>
              </a:buClr>
              <a:buFont typeface="+mj-lt"/>
              <a:buAutoNum type="arabicPeriod" startAt="5"/>
              <a:tabLst>
                <a:tab pos="809625" algn="l"/>
                <a:tab pos="1173163" algn="l"/>
                <a:tab pos="8435975" algn="r"/>
              </a:tabLst>
            </a:pPr>
            <a:r>
              <a:rPr lang="en-US" sz="2480" dirty="0"/>
              <a:t>Strips of copper foil and magnesium ribbon </a:t>
            </a:r>
            <a:r>
              <a:rPr lang="en-US" sz="2480" dirty="0" smtClean="0"/>
              <a:t>were cleaned </a:t>
            </a:r>
            <a:r>
              <a:rPr lang="en-US" sz="2480" dirty="0"/>
              <a:t>with sandpaper and then connected </a:t>
            </a:r>
            <a:r>
              <a:rPr lang="en-US" sz="2480" dirty="0" smtClean="0"/>
              <a:t>as shown </a:t>
            </a:r>
            <a:r>
              <a:rPr lang="en-US" sz="2480" dirty="0"/>
              <a:t>below. The bulb </a:t>
            </a:r>
            <a:r>
              <a:rPr lang="en-US" sz="2480" dirty="0" smtClean="0"/>
              <a:t>lit up.</a:t>
            </a:r>
            <a:br>
              <a:rPr lang="en-US" sz="2480" dirty="0" smtClean="0"/>
            </a:br>
            <a:r>
              <a:rPr lang="en-US" sz="2480" b="1" dirty="0" smtClean="0"/>
              <a:t>a</a:t>
            </a:r>
            <a:r>
              <a:rPr lang="en-US" sz="2480" dirty="0" smtClean="0"/>
              <a:t> </a:t>
            </a:r>
            <a:r>
              <a:rPr lang="en-US" sz="2480" dirty="0"/>
              <a:t>Why were the metals </a:t>
            </a:r>
            <a:r>
              <a:rPr lang="en-US" sz="2480" dirty="0" smtClean="0"/>
              <a:t/>
            </a:r>
            <a:br>
              <a:rPr lang="en-US" sz="2480" dirty="0" smtClean="0"/>
            </a:br>
            <a:r>
              <a:rPr lang="en-US" sz="2480" dirty="0" smtClean="0"/>
              <a:t>cleaned?</a:t>
            </a:r>
            <a:br>
              <a:rPr lang="en-US" sz="2480" dirty="0" smtClean="0"/>
            </a:br>
            <a:r>
              <a:rPr lang="en-US" sz="2480" b="1" dirty="0" smtClean="0"/>
              <a:t>b</a:t>
            </a:r>
            <a:r>
              <a:rPr lang="en-US" sz="2480" dirty="0" smtClean="0"/>
              <a:t> </a:t>
            </a:r>
            <a:r>
              <a:rPr lang="en-US" sz="2480" dirty="0"/>
              <a:t>Name the electrolyte </a:t>
            </a:r>
            <a:r>
              <a:rPr lang="en-US" sz="2480" dirty="0" smtClean="0"/>
              <a:t/>
            </a:r>
            <a:br>
              <a:rPr lang="en-US" sz="2480" dirty="0" smtClean="0"/>
            </a:br>
            <a:r>
              <a:rPr lang="en-US" sz="2480" dirty="0" smtClean="0"/>
              <a:t>used.</a:t>
            </a:r>
            <a:br>
              <a:rPr lang="en-US" sz="2480" dirty="0" smtClean="0"/>
            </a:br>
            <a:r>
              <a:rPr lang="en-US" sz="2480" b="1" dirty="0" smtClean="0"/>
              <a:t>c</a:t>
            </a:r>
            <a:r>
              <a:rPr lang="en-US" sz="2480" dirty="0" smtClean="0"/>
              <a:t> </a:t>
            </a:r>
            <a:r>
              <a:rPr lang="en-US" sz="2480" dirty="0"/>
              <a:t>Explain why the bulb lit </a:t>
            </a:r>
            <a:r>
              <a:rPr lang="en-US" sz="2480" dirty="0" smtClean="0"/>
              <a:t>up.</a:t>
            </a:r>
            <a:br>
              <a:rPr lang="en-US" sz="2480" dirty="0" smtClean="0"/>
            </a:br>
            <a:r>
              <a:rPr lang="en-US" sz="2480" b="1" dirty="0" smtClean="0"/>
              <a:t>d</a:t>
            </a:r>
            <a:r>
              <a:rPr lang="en-US" sz="2480" dirty="0" smtClean="0"/>
              <a:t> </a:t>
            </a:r>
            <a:r>
              <a:rPr lang="en-US" sz="2480" dirty="0"/>
              <a:t>Which metal releases electrons into the </a:t>
            </a:r>
            <a:r>
              <a:rPr lang="en-US" sz="2480" dirty="0" smtClean="0"/>
              <a:t>circuit?</a:t>
            </a:r>
            <a:br>
              <a:rPr lang="en-US" sz="2480" dirty="0" smtClean="0"/>
            </a:br>
            <a:r>
              <a:rPr lang="en-US" sz="2480" b="1" dirty="0" smtClean="0"/>
              <a:t>e</a:t>
            </a:r>
            <a:r>
              <a:rPr lang="en-US" sz="2480" dirty="0" smtClean="0"/>
              <a:t> </a:t>
            </a:r>
            <a:r>
              <a:rPr lang="en-US" sz="2480" dirty="0"/>
              <a:t>In this arrangement, energy is being </a:t>
            </a:r>
            <a:r>
              <a:rPr lang="en-US" sz="2480" dirty="0" smtClean="0"/>
              <a:t>changed from </a:t>
            </a:r>
            <a:r>
              <a:rPr lang="en-US" sz="2480" dirty="0"/>
              <a:t>one form to another. </a:t>
            </a:r>
            <a:r>
              <a:rPr lang="en-US" sz="2480" dirty="0" smtClean="0"/>
              <a:t>Explain.</a:t>
            </a:r>
            <a:br>
              <a:rPr lang="en-US" sz="2480" dirty="0" smtClean="0"/>
            </a:br>
            <a:r>
              <a:rPr lang="en-US" sz="2480" b="1" dirty="0" smtClean="0"/>
              <a:t>f</a:t>
            </a:r>
            <a:r>
              <a:rPr lang="en-US" sz="2480" dirty="0" smtClean="0"/>
              <a:t> </a:t>
            </a:r>
            <a:r>
              <a:rPr lang="en-US" sz="2480" dirty="0"/>
              <a:t>What is this type of arrangement </a:t>
            </a:r>
            <a:r>
              <a:rPr lang="en-US" sz="2480" dirty="0" smtClean="0"/>
              <a:t>called?</a:t>
            </a:r>
            <a:br>
              <a:rPr lang="en-US" sz="2480" dirty="0" smtClean="0"/>
            </a:br>
            <a:r>
              <a:rPr lang="en-US" sz="2480" b="1" dirty="0" smtClean="0"/>
              <a:t>g</a:t>
            </a:r>
            <a:r>
              <a:rPr lang="en-US" sz="2480" dirty="0" smtClean="0"/>
              <a:t> </a:t>
            </a:r>
            <a:r>
              <a:rPr lang="en-US" sz="2480" dirty="0"/>
              <a:t>Give reasons why the set-up shown above </a:t>
            </a:r>
            <a:r>
              <a:rPr lang="en-US" sz="2480" dirty="0" smtClean="0"/>
              <a:t>would not </a:t>
            </a:r>
            <a:r>
              <a:rPr lang="en-US" sz="2480" dirty="0"/>
              <a:t>be used as a torch battery.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8263" t="62606" r="57875" b="9381"/>
          <a:stretch/>
        </p:blipFill>
        <p:spPr>
          <a:xfrm>
            <a:off x="4572000" y="1916832"/>
            <a:ext cx="4248472" cy="1976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695259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100" dirty="0" smtClean="0"/>
              <a:t>9 – Revision Questions – Extended Curriculum</a:t>
            </a:r>
            <a:endParaRPr lang="en-GB" sz="31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255285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A7C4FF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61950" indent="-361950">
              <a:buFont typeface="+mj-lt"/>
              <a:buAutoNum type="arabicPeriod" startAt="6"/>
              <a:tabLst>
                <a:tab pos="1346200" algn="l"/>
                <a:tab pos="2967038" algn="l"/>
              </a:tabLst>
            </a:pPr>
            <a:r>
              <a:rPr lang="en-US" sz="2060" dirty="0"/>
              <a:t>The gas hydrazine, </a:t>
            </a:r>
            <a:r>
              <a:rPr lang="en-US" sz="2060" b="1" dirty="0">
                <a:solidFill>
                  <a:srgbClr val="FF0000"/>
                </a:solidFill>
              </a:rPr>
              <a:t>N</a:t>
            </a:r>
            <a:r>
              <a:rPr lang="en-US" sz="2060" b="1" baseline="-25000" dirty="0">
                <a:solidFill>
                  <a:srgbClr val="FF0000"/>
                </a:solidFill>
              </a:rPr>
              <a:t>2</a:t>
            </a:r>
            <a:r>
              <a:rPr lang="en-US" sz="2060" b="1" dirty="0">
                <a:solidFill>
                  <a:srgbClr val="FF0000"/>
                </a:solidFill>
              </a:rPr>
              <a:t>H</a:t>
            </a:r>
            <a:r>
              <a:rPr lang="en-US" sz="2060" b="1" baseline="-25000" dirty="0">
                <a:solidFill>
                  <a:srgbClr val="FF0000"/>
                </a:solidFill>
              </a:rPr>
              <a:t>4</a:t>
            </a:r>
            <a:r>
              <a:rPr lang="en-US" sz="2060" dirty="0"/>
              <a:t>, burns in oxygen like </a:t>
            </a:r>
            <a:r>
              <a:rPr lang="en-US" sz="2060" dirty="0" smtClean="0"/>
              <a:t>this:</a:t>
            </a:r>
            <a:br>
              <a:rPr lang="en-US" sz="2060" dirty="0" smtClean="0"/>
            </a:br>
            <a:r>
              <a:rPr lang="en-US" sz="2060" dirty="0" smtClean="0"/>
              <a:t>	</a:t>
            </a:r>
            <a:r>
              <a:rPr lang="en-US" sz="2060" b="1" dirty="0" smtClean="0">
                <a:solidFill>
                  <a:srgbClr val="FF0000"/>
                </a:solidFill>
              </a:rPr>
              <a:t>N	H</a:t>
            </a:r>
          </a:p>
          <a:p>
            <a:pPr>
              <a:tabLst>
                <a:tab pos="1346200" algn="l"/>
              </a:tabLst>
            </a:pPr>
            <a:r>
              <a:rPr lang="en-US" sz="2060" b="1" dirty="0" smtClean="0">
                <a:solidFill>
                  <a:srgbClr val="FF0000"/>
                </a:solidFill>
              </a:rPr>
              <a:t/>
            </a:r>
            <a:br>
              <a:rPr lang="en-US" sz="2060" b="1" dirty="0" smtClean="0">
                <a:solidFill>
                  <a:srgbClr val="FF0000"/>
                </a:solidFill>
              </a:rPr>
            </a:br>
            <a:r>
              <a:rPr lang="en-US" sz="2060" b="1" dirty="0" smtClean="0">
                <a:solidFill>
                  <a:srgbClr val="FF0000"/>
                </a:solidFill>
              </a:rPr>
              <a:t>		N  -- N    </a:t>
            </a:r>
            <a:r>
              <a:rPr lang="pt-BR" sz="2060" b="1" i="1" dirty="0" smtClean="0">
                <a:solidFill>
                  <a:srgbClr val="FF0000"/>
                </a:solidFill>
              </a:rPr>
              <a:t>(g</a:t>
            </a:r>
            <a:r>
              <a:rPr lang="pt-BR" sz="2060" b="1" i="1" dirty="0">
                <a:solidFill>
                  <a:srgbClr val="FF0000"/>
                </a:solidFill>
              </a:rPr>
              <a:t>) </a:t>
            </a:r>
            <a:r>
              <a:rPr lang="pt-BR" sz="2060" b="1" dirty="0">
                <a:solidFill>
                  <a:srgbClr val="FF0000"/>
                </a:solidFill>
              </a:rPr>
              <a:t>+ </a:t>
            </a:r>
            <a:r>
              <a:rPr lang="pt-BR" sz="2060" b="1" dirty="0" smtClean="0">
                <a:solidFill>
                  <a:srgbClr val="FF0000"/>
                </a:solidFill>
              </a:rPr>
              <a:t>O =  </a:t>
            </a:r>
            <a:r>
              <a:rPr lang="pt-BR" sz="2060" b="1" dirty="0">
                <a:solidFill>
                  <a:srgbClr val="FF0000"/>
                </a:solidFill>
              </a:rPr>
              <a:t>O </a:t>
            </a:r>
            <a:r>
              <a:rPr lang="pt-BR" sz="2060" b="1" i="1" dirty="0">
                <a:solidFill>
                  <a:srgbClr val="FF0000"/>
                </a:solidFill>
              </a:rPr>
              <a:t>(g) </a:t>
            </a:r>
            <a:r>
              <a:rPr lang="pt-BR" sz="2060" b="1" i="1" dirty="0" smtClean="0">
                <a:solidFill>
                  <a:srgbClr val="FF0000"/>
                </a:solidFill>
              </a:rPr>
              <a:t>	</a:t>
            </a:r>
            <a:r>
              <a:rPr lang="pt-BR" sz="2060" b="1" dirty="0" smtClean="0">
                <a:solidFill>
                  <a:srgbClr val="FF0000"/>
                </a:solidFill>
              </a:rPr>
              <a:t>N    N </a:t>
            </a:r>
            <a:r>
              <a:rPr lang="pt-BR" sz="2060" b="1" i="1" dirty="0">
                <a:solidFill>
                  <a:srgbClr val="FF0000"/>
                </a:solidFill>
              </a:rPr>
              <a:t>(g) </a:t>
            </a:r>
            <a:r>
              <a:rPr lang="pt-BR" sz="2060" b="1" dirty="0">
                <a:solidFill>
                  <a:srgbClr val="FF0000"/>
                </a:solidFill>
              </a:rPr>
              <a:t>+ </a:t>
            </a:r>
            <a:r>
              <a:rPr lang="pt-BR" sz="2060" b="1" dirty="0" smtClean="0">
                <a:solidFill>
                  <a:srgbClr val="FF0000"/>
                </a:solidFill>
              </a:rPr>
              <a:t>2O </a:t>
            </a:r>
            <a:r>
              <a:rPr lang="en-GB" sz="2060" b="1" i="1" dirty="0" smtClean="0">
                <a:solidFill>
                  <a:srgbClr val="FF0000"/>
                </a:solidFill>
              </a:rPr>
              <a:t>(g)</a:t>
            </a:r>
          </a:p>
          <a:p>
            <a:pPr>
              <a:tabLst>
                <a:tab pos="534988" algn="l"/>
                <a:tab pos="2967038" algn="l"/>
              </a:tabLst>
            </a:pPr>
            <a:r>
              <a:rPr lang="en-US" sz="1600" b="1" dirty="0" smtClean="0">
                <a:solidFill>
                  <a:srgbClr val="FF0000"/>
                </a:solidFill>
              </a:rPr>
              <a:t/>
            </a:r>
            <a:br>
              <a:rPr lang="en-US" sz="1600" b="1" dirty="0" smtClean="0">
                <a:solidFill>
                  <a:srgbClr val="FF0000"/>
                </a:solidFill>
              </a:rPr>
            </a:br>
            <a:r>
              <a:rPr lang="en-US" sz="2060" b="1" dirty="0" smtClean="0">
                <a:solidFill>
                  <a:srgbClr val="FF0000"/>
                </a:solidFill>
              </a:rPr>
              <a:t>	N	H</a:t>
            </a:r>
            <a:br>
              <a:rPr lang="en-US" sz="2060" b="1" dirty="0" smtClean="0">
                <a:solidFill>
                  <a:srgbClr val="FF0000"/>
                </a:solidFill>
              </a:rPr>
            </a:br>
            <a:r>
              <a:rPr lang="en-US" sz="1050" b="1" dirty="0" smtClean="0">
                <a:solidFill>
                  <a:srgbClr val="FF0000"/>
                </a:solidFill>
              </a:rPr>
              <a:t/>
            </a:r>
            <a:br>
              <a:rPr lang="en-US" sz="1050" b="1" dirty="0" smtClean="0">
                <a:solidFill>
                  <a:srgbClr val="FF0000"/>
                </a:solidFill>
              </a:rPr>
            </a:br>
            <a:r>
              <a:rPr lang="en-US" sz="2060" b="1" dirty="0" smtClean="0"/>
              <a:t>a</a:t>
            </a:r>
            <a:r>
              <a:rPr lang="en-US" sz="2060" dirty="0" smtClean="0"/>
              <a:t> 	Count </a:t>
            </a:r>
            <a:r>
              <a:rPr lang="en-US" sz="2060" dirty="0"/>
              <a:t>and list the bonds broken in this </a:t>
            </a:r>
            <a:r>
              <a:rPr lang="en-US" sz="2060" dirty="0" smtClean="0"/>
              <a:t>reaction.</a:t>
            </a:r>
            <a:br>
              <a:rPr lang="en-US" sz="2060" dirty="0" smtClean="0"/>
            </a:br>
            <a:r>
              <a:rPr lang="en-US" sz="2060" b="1" dirty="0" smtClean="0"/>
              <a:t>b</a:t>
            </a:r>
            <a:r>
              <a:rPr lang="en-US" sz="2060" dirty="0" smtClean="0"/>
              <a:t> 	Count </a:t>
            </a:r>
            <a:r>
              <a:rPr lang="en-US" sz="2060" dirty="0"/>
              <a:t>and list the new bonds </a:t>
            </a:r>
            <a:r>
              <a:rPr lang="en-US" sz="2060" dirty="0" smtClean="0"/>
              <a:t>formed.</a:t>
            </a:r>
            <a:br>
              <a:rPr lang="en-US" sz="2060" dirty="0" smtClean="0"/>
            </a:br>
            <a:r>
              <a:rPr lang="en-US" sz="2060" b="1" dirty="0" smtClean="0"/>
              <a:t>c</a:t>
            </a:r>
            <a:r>
              <a:rPr lang="en-US" sz="2060" dirty="0" smtClean="0"/>
              <a:t> 	Calculate </a:t>
            </a:r>
            <a:r>
              <a:rPr lang="en-US" sz="2060" dirty="0"/>
              <a:t>the total </a:t>
            </a:r>
            <a:r>
              <a:rPr lang="en-US" sz="2060" dirty="0" smtClean="0"/>
              <a:t>energy:</a:t>
            </a:r>
            <a:br>
              <a:rPr lang="en-US" sz="2060" dirty="0" smtClean="0"/>
            </a:br>
            <a:r>
              <a:rPr lang="en-US" sz="2060" dirty="0" smtClean="0"/>
              <a:t>	</a:t>
            </a:r>
            <a:r>
              <a:rPr lang="en-US" sz="2060" b="1" dirty="0" err="1" smtClean="0"/>
              <a:t>i</a:t>
            </a:r>
            <a:r>
              <a:rPr lang="en-US" sz="2060" dirty="0" smtClean="0"/>
              <a:t> </a:t>
            </a:r>
            <a:r>
              <a:rPr lang="en-US" sz="2060" dirty="0"/>
              <a:t>required to break the </a:t>
            </a:r>
            <a:r>
              <a:rPr lang="en-US" sz="2060" dirty="0" smtClean="0"/>
              <a:t>bonds</a:t>
            </a:r>
            <a:br>
              <a:rPr lang="en-US" sz="2060" dirty="0" smtClean="0"/>
            </a:br>
            <a:r>
              <a:rPr lang="en-US" sz="2060" dirty="0" smtClean="0"/>
              <a:t>	</a:t>
            </a:r>
            <a:r>
              <a:rPr lang="en-US" sz="2060" b="1" dirty="0" smtClean="0"/>
              <a:t>ii</a:t>
            </a:r>
            <a:r>
              <a:rPr lang="en-US" sz="2060" dirty="0" smtClean="0"/>
              <a:t> </a:t>
            </a:r>
            <a:r>
              <a:rPr lang="en-US" sz="2060" dirty="0"/>
              <a:t>released when the new bonds </a:t>
            </a:r>
            <a:r>
              <a:rPr lang="en-US" sz="2060" dirty="0" smtClean="0"/>
              <a:t>form. (The </a:t>
            </a:r>
            <a:r>
              <a:rPr lang="en-US" sz="2060" dirty="0"/>
              <a:t>bond </a:t>
            </a:r>
            <a:r>
              <a:rPr lang="en-US" sz="2060" dirty="0" smtClean="0"/>
              <a:t>energies </a:t>
            </a:r>
            <a:r>
              <a:rPr lang="en-US" sz="2060" dirty="0"/>
              <a:t>in kJ / </a:t>
            </a:r>
            <a:r>
              <a:rPr lang="en-US" sz="2060" dirty="0" smtClean="0"/>
              <a:t/>
            </a:r>
            <a:br>
              <a:rPr lang="en-US" sz="2060" dirty="0" smtClean="0"/>
            </a:br>
            <a:r>
              <a:rPr lang="en-US" sz="2060" dirty="0" smtClean="0"/>
              <a:t>	   mole </a:t>
            </a:r>
            <a:r>
              <a:rPr lang="en-US" sz="2060" dirty="0"/>
              <a:t>are: </a:t>
            </a:r>
            <a:r>
              <a:rPr lang="en-US" sz="2060" dirty="0" smtClean="0"/>
              <a:t>N - H 391; N - N </a:t>
            </a:r>
            <a:r>
              <a:rPr lang="en-US" sz="2060" dirty="0"/>
              <a:t>158; </a:t>
            </a:r>
            <a:r>
              <a:rPr lang="en-US" sz="2060" dirty="0" smtClean="0"/>
              <a:t>N - N 945</a:t>
            </a:r>
            <a:r>
              <a:rPr lang="en-US" sz="2060" dirty="0"/>
              <a:t>; </a:t>
            </a:r>
            <a:r>
              <a:rPr lang="en-US" sz="2060" dirty="0" smtClean="0"/>
              <a:t>O - H </a:t>
            </a:r>
            <a:r>
              <a:rPr lang="en-US" sz="2060" dirty="0"/>
              <a:t>464; </a:t>
            </a:r>
            <a:r>
              <a:rPr lang="en-US" sz="2060" dirty="0" smtClean="0"/>
              <a:t>O=O </a:t>
            </a:r>
            <a:r>
              <a:rPr lang="en-US" sz="2060" dirty="0"/>
              <a:t>498</a:t>
            </a:r>
            <a:r>
              <a:rPr lang="en-US" sz="2060" dirty="0" smtClean="0"/>
              <a:t>.)</a:t>
            </a:r>
            <a:br>
              <a:rPr lang="en-US" sz="2060" dirty="0" smtClean="0"/>
            </a:br>
            <a:r>
              <a:rPr lang="en-US" sz="2060" b="1" dirty="0" smtClean="0"/>
              <a:t>d</a:t>
            </a:r>
            <a:r>
              <a:rPr lang="en-US" sz="2060" dirty="0" smtClean="0"/>
              <a:t> 	Calculate </a:t>
            </a:r>
            <a:r>
              <a:rPr lang="en-US" sz="2060" dirty="0"/>
              <a:t>the energy change in the </a:t>
            </a:r>
            <a:r>
              <a:rPr lang="en-US" sz="2060" dirty="0" smtClean="0"/>
              <a:t>reaction.</a:t>
            </a:r>
            <a:br>
              <a:rPr lang="en-US" sz="2060" dirty="0" smtClean="0"/>
            </a:br>
            <a:r>
              <a:rPr lang="en-US" sz="2060" b="1" dirty="0" smtClean="0"/>
              <a:t>e</a:t>
            </a:r>
            <a:r>
              <a:rPr lang="en-US" sz="2060" dirty="0" smtClean="0"/>
              <a:t> 	Is </a:t>
            </a:r>
            <a:r>
              <a:rPr lang="en-US" sz="2060" dirty="0"/>
              <a:t>the reaction exothermic, or </a:t>
            </a:r>
            <a:r>
              <a:rPr lang="en-US" sz="2060" dirty="0" smtClean="0"/>
              <a:t>endothermic?</a:t>
            </a:r>
            <a:br>
              <a:rPr lang="en-US" sz="2060" dirty="0" smtClean="0"/>
            </a:br>
            <a:r>
              <a:rPr lang="en-US" sz="2060" b="1" dirty="0" smtClean="0"/>
              <a:t>f</a:t>
            </a:r>
            <a:r>
              <a:rPr lang="en-US" sz="2060" dirty="0" smtClean="0"/>
              <a:t> 	Where </a:t>
            </a:r>
            <a:r>
              <a:rPr lang="en-US" sz="2060" dirty="0"/>
              <a:t>is energy transferred from, and </a:t>
            </a:r>
            <a:r>
              <a:rPr lang="en-US" sz="2060" dirty="0" smtClean="0"/>
              <a:t>to?</a:t>
            </a:r>
            <a:br>
              <a:rPr lang="en-US" sz="2060" dirty="0" smtClean="0"/>
            </a:br>
            <a:r>
              <a:rPr lang="en-US" sz="2060" b="1" dirty="0" smtClean="0"/>
              <a:t>g</a:t>
            </a:r>
            <a:r>
              <a:rPr lang="en-US" sz="2060" dirty="0" smtClean="0"/>
              <a:t> 	Comment </a:t>
            </a:r>
            <a:r>
              <a:rPr lang="en-US" sz="2060" dirty="0"/>
              <a:t>on the suitability of hydrazine </a:t>
            </a:r>
            <a:r>
              <a:rPr lang="en-US" sz="2060" dirty="0" smtClean="0"/>
              <a:t>as a </a:t>
            </a:r>
            <a:r>
              <a:rPr lang="en-US" sz="2060" dirty="0"/>
              <a:t>fuel.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>
            <a:off x="5004048" y="2276872"/>
            <a:ext cx="720080" cy="0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1835696" y="1772816"/>
            <a:ext cx="288032" cy="288032"/>
          </a:xfrm>
          <a:prstGeom prst="straightConnector1">
            <a:avLst/>
          </a:prstGeom>
          <a:ln w="381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1835696" y="2420888"/>
            <a:ext cx="288032" cy="288032"/>
          </a:xfrm>
          <a:prstGeom prst="straightConnector1">
            <a:avLst/>
          </a:prstGeom>
          <a:ln w="381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2915816" y="1772816"/>
            <a:ext cx="288032" cy="288032"/>
          </a:xfrm>
          <a:prstGeom prst="straightConnector1">
            <a:avLst/>
          </a:prstGeom>
          <a:ln w="381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H="1" flipV="1">
            <a:off x="2915816" y="2420888"/>
            <a:ext cx="288032" cy="288032"/>
          </a:xfrm>
          <a:prstGeom prst="straightConnector1">
            <a:avLst/>
          </a:prstGeom>
          <a:ln w="38100">
            <a:solidFill>
              <a:srgbClr val="FF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940152" y="2246675"/>
            <a:ext cx="30489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ts val="400"/>
              </a:lnSpc>
            </a:pPr>
            <a:r>
              <a:rPr lang="en-IE" sz="2800" dirty="0" smtClean="0">
                <a:solidFill>
                  <a:srgbClr val="FF0000"/>
                </a:solidFill>
              </a:rPr>
              <a:t>-</a:t>
            </a:r>
          </a:p>
          <a:p>
            <a:pPr>
              <a:lnSpc>
                <a:spcPts val="400"/>
              </a:lnSpc>
            </a:pPr>
            <a:r>
              <a:rPr lang="en-IE" sz="2800" dirty="0" smtClean="0">
                <a:solidFill>
                  <a:srgbClr val="FF0000"/>
                </a:solidFill>
              </a:rPr>
              <a:t>-</a:t>
            </a:r>
          </a:p>
          <a:p>
            <a:pPr>
              <a:lnSpc>
                <a:spcPts val="400"/>
              </a:lnSpc>
            </a:pPr>
            <a:r>
              <a:rPr lang="en-IE" sz="2800" dirty="0">
                <a:solidFill>
                  <a:srgbClr val="FF0000"/>
                </a:solidFill>
              </a:rPr>
              <a:t>-</a:t>
            </a:r>
            <a:endParaRPr lang="en-GB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17873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100" dirty="0" smtClean="0"/>
              <a:t>9 – Revision Questions – Extended Curriculum</a:t>
            </a:r>
            <a:endParaRPr lang="en-GB" sz="31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5632311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A7C4FF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61950" indent="-361950">
              <a:buFont typeface="+mj-lt"/>
              <a:buAutoNum type="arabicPeriod" startAt="7"/>
              <a:tabLst>
                <a:tab pos="1346200" algn="l"/>
                <a:tab pos="2967038" algn="l"/>
              </a:tabLst>
            </a:pPr>
            <a:r>
              <a:rPr lang="en-US" dirty="0" smtClean="0"/>
              <a:t>Hydrogen </a:t>
            </a:r>
            <a:r>
              <a:rPr lang="en-US" dirty="0"/>
              <a:t>and bromine react </a:t>
            </a:r>
            <a:r>
              <a:rPr lang="en-US" dirty="0" smtClean="0"/>
              <a:t>reversibly:</a:t>
            </a:r>
            <a:br>
              <a:rPr lang="en-US" dirty="0" smtClean="0"/>
            </a:br>
            <a:r>
              <a:rPr lang="en-US" dirty="0" smtClean="0"/>
              <a:t>	</a:t>
            </a:r>
            <a:r>
              <a:rPr lang="en-US" b="1" dirty="0" smtClean="0">
                <a:solidFill>
                  <a:srgbClr val="FF0000"/>
                </a:solidFill>
              </a:rPr>
              <a:t>H</a:t>
            </a:r>
            <a:r>
              <a:rPr lang="en-US" b="1" baseline="-25000" dirty="0" smtClean="0">
                <a:solidFill>
                  <a:srgbClr val="FF0000"/>
                </a:solidFill>
              </a:rPr>
              <a:t>2</a:t>
            </a:r>
            <a:r>
              <a:rPr lang="en-US" b="1" dirty="0" smtClean="0">
                <a:solidFill>
                  <a:srgbClr val="FF0000"/>
                </a:solidFill>
              </a:rPr>
              <a:t> (</a:t>
            </a:r>
            <a:r>
              <a:rPr lang="en-US" b="1" i="1" dirty="0" smtClean="0">
                <a:solidFill>
                  <a:srgbClr val="FF0000"/>
                </a:solidFill>
              </a:rPr>
              <a:t>g</a:t>
            </a:r>
            <a:r>
              <a:rPr lang="en-US" b="1" dirty="0">
                <a:solidFill>
                  <a:srgbClr val="FF0000"/>
                </a:solidFill>
              </a:rPr>
              <a:t>) </a:t>
            </a:r>
            <a:r>
              <a:rPr lang="en-US" b="1" dirty="0" smtClean="0">
                <a:solidFill>
                  <a:srgbClr val="FF0000"/>
                </a:solidFill>
              </a:rPr>
              <a:t>+ </a:t>
            </a:r>
            <a:r>
              <a:rPr lang="en-US" b="1" dirty="0">
                <a:solidFill>
                  <a:srgbClr val="FF0000"/>
                </a:solidFill>
              </a:rPr>
              <a:t>Br</a:t>
            </a:r>
            <a:r>
              <a:rPr lang="en-US" b="1" baseline="-25000" dirty="0">
                <a:solidFill>
                  <a:srgbClr val="FF0000"/>
                </a:solidFill>
              </a:rPr>
              <a:t>2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smtClean="0">
                <a:solidFill>
                  <a:srgbClr val="FF0000"/>
                </a:solidFill>
              </a:rPr>
              <a:t>(</a:t>
            </a:r>
            <a:r>
              <a:rPr lang="en-US" b="1" i="1" dirty="0" smtClean="0">
                <a:solidFill>
                  <a:srgbClr val="FF0000"/>
                </a:solidFill>
              </a:rPr>
              <a:t>g</a:t>
            </a:r>
            <a:r>
              <a:rPr lang="en-US" b="1" dirty="0">
                <a:solidFill>
                  <a:srgbClr val="FF0000"/>
                </a:solidFill>
              </a:rPr>
              <a:t>) </a:t>
            </a:r>
            <a:r>
              <a:rPr lang="en-US" b="1" dirty="0" smtClean="0">
                <a:solidFill>
                  <a:srgbClr val="FF0000"/>
                </a:solidFill>
              </a:rPr>
              <a:t>       2HBr (</a:t>
            </a:r>
            <a:r>
              <a:rPr lang="en-US" b="1" i="1" dirty="0" smtClean="0">
                <a:solidFill>
                  <a:srgbClr val="FF0000"/>
                </a:solidFill>
              </a:rPr>
              <a:t>g</a:t>
            </a:r>
            <a:r>
              <a:rPr lang="en-US" b="1" dirty="0" smtClean="0">
                <a:solidFill>
                  <a:srgbClr val="FF0000"/>
                </a:solidFill>
              </a:rPr>
              <a:t>)</a:t>
            </a:r>
          </a:p>
          <a:p>
            <a:pPr marL="811213" indent="-371475">
              <a:buFont typeface="+mj-lt"/>
              <a:buAutoNum type="alphaLcPeriod"/>
              <a:tabLst>
                <a:tab pos="1346200" algn="l"/>
                <a:tab pos="2967038" algn="l"/>
              </a:tabLst>
            </a:pPr>
            <a:r>
              <a:rPr lang="en-US" dirty="0" smtClean="0"/>
              <a:t>Which </a:t>
            </a:r>
            <a:r>
              <a:rPr lang="en-US" dirty="0"/>
              <a:t>of these will </a:t>
            </a:r>
            <a:r>
              <a:rPr lang="en-US" dirty="0" err="1"/>
              <a:t>favour</a:t>
            </a:r>
            <a:r>
              <a:rPr lang="en-US" dirty="0"/>
              <a:t> the formation </a:t>
            </a:r>
            <a:r>
              <a:rPr lang="en-US" dirty="0" smtClean="0"/>
              <a:t>of more </a:t>
            </a:r>
            <a:r>
              <a:rPr lang="en-US" dirty="0"/>
              <a:t>hydrogen </a:t>
            </a:r>
            <a:r>
              <a:rPr lang="en-US" dirty="0" smtClean="0"/>
              <a:t>bromide?</a:t>
            </a:r>
            <a:br>
              <a:rPr lang="en-US" dirty="0" smtClean="0"/>
            </a:br>
            <a:r>
              <a:rPr lang="en-US" b="1" dirty="0" err="1" smtClean="0"/>
              <a:t>i</a:t>
            </a:r>
            <a:r>
              <a:rPr lang="en-US" dirty="0" smtClean="0"/>
              <a:t> </a:t>
            </a:r>
            <a:r>
              <a:rPr lang="en-US" dirty="0"/>
              <a:t>add more hydrogen </a:t>
            </a:r>
            <a:r>
              <a:rPr lang="en-US" dirty="0" smtClean="0"/>
              <a:t>	</a:t>
            </a:r>
            <a:r>
              <a:rPr lang="en-US" b="1" dirty="0" smtClean="0"/>
              <a:t>ii</a:t>
            </a:r>
            <a:r>
              <a:rPr lang="en-US" dirty="0" smtClean="0"/>
              <a:t> </a:t>
            </a:r>
            <a:r>
              <a:rPr lang="en-US" dirty="0"/>
              <a:t>remove </a:t>
            </a:r>
            <a:r>
              <a:rPr lang="en-US" dirty="0" smtClean="0"/>
              <a:t>bromine</a:t>
            </a:r>
            <a:br>
              <a:rPr lang="en-US" dirty="0" smtClean="0"/>
            </a:br>
            <a:r>
              <a:rPr lang="en-US" b="1" dirty="0" smtClean="0"/>
              <a:t>iii </a:t>
            </a:r>
            <a:r>
              <a:rPr lang="en-US" dirty="0"/>
              <a:t>remove the hydrogen bromide as it forms</a:t>
            </a:r>
          </a:p>
          <a:p>
            <a:pPr marL="811213" indent="-371475">
              <a:buFont typeface="+mj-lt"/>
              <a:buAutoNum type="alphaLcPeriod"/>
              <a:tabLst>
                <a:tab pos="1346200" algn="l"/>
                <a:tab pos="2967038" algn="l"/>
              </a:tabLst>
            </a:pPr>
            <a:r>
              <a:rPr lang="en-US" dirty="0" smtClean="0"/>
              <a:t>Explain </a:t>
            </a:r>
            <a:r>
              <a:rPr lang="en-US" dirty="0"/>
              <a:t>why increasing the pressure will </a:t>
            </a:r>
            <a:r>
              <a:rPr lang="en-US" dirty="0" smtClean="0"/>
              <a:t>have no </a:t>
            </a:r>
            <a:r>
              <a:rPr lang="en-US" dirty="0"/>
              <a:t>effect on the amount of product formed.</a:t>
            </a:r>
          </a:p>
          <a:p>
            <a:pPr marL="811213" indent="-371475">
              <a:buFont typeface="+mj-lt"/>
              <a:buAutoNum type="alphaLcPeriod"/>
              <a:tabLst>
                <a:tab pos="1346200" algn="l"/>
                <a:tab pos="2967038" algn="l"/>
              </a:tabLst>
            </a:pPr>
            <a:r>
              <a:rPr lang="en-US" dirty="0" smtClean="0"/>
              <a:t>However</a:t>
            </a:r>
            <a:r>
              <a:rPr lang="en-US" dirty="0"/>
              <a:t>, the pressure is likely to be </a:t>
            </a:r>
            <a:r>
              <a:rPr lang="en-US" dirty="0" smtClean="0"/>
              <a:t>increased, when </a:t>
            </a:r>
            <a:r>
              <a:rPr lang="en-US" dirty="0"/>
              <a:t>the reaction is carried out in </a:t>
            </a:r>
            <a:r>
              <a:rPr lang="en-US" dirty="0" smtClean="0"/>
              <a:t>industry. Suggest </a:t>
            </a:r>
            <a:r>
              <a:rPr lang="en-US" dirty="0"/>
              <a:t>a reason for this.</a:t>
            </a:r>
          </a:p>
          <a:p>
            <a:pPr marL="361950" indent="-361950">
              <a:buFont typeface="+mj-lt"/>
              <a:buAutoNum type="arabicPeriod" startAt="7"/>
              <a:tabLst>
                <a:tab pos="1346200" algn="l"/>
                <a:tab pos="2967038" algn="l"/>
              </a:tabLst>
            </a:pPr>
            <a:r>
              <a:rPr lang="en-US" dirty="0" smtClean="0"/>
              <a:t>Ammonia </a:t>
            </a:r>
            <a:r>
              <a:rPr lang="en-US" dirty="0"/>
              <a:t>is made from nitrogen and </a:t>
            </a:r>
            <a:r>
              <a:rPr lang="en-US" dirty="0" smtClean="0"/>
              <a:t>hydrogen. The </a:t>
            </a:r>
            <a:r>
              <a:rPr lang="en-US" dirty="0"/>
              <a:t>energy change in the reaction is 292 kJ / </a:t>
            </a:r>
            <a:r>
              <a:rPr lang="en-US" dirty="0" smtClean="0"/>
              <a:t>mole. The </a:t>
            </a:r>
            <a:r>
              <a:rPr lang="en-US" dirty="0"/>
              <a:t>reaction is reversible, and reaches </a:t>
            </a:r>
            <a:r>
              <a:rPr lang="en-US" dirty="0" smtClean="0"/>
              <a:t>equilibrium.</a:t>
            </a:r>
          </a:p>
          <a:p>
            <a:pPr marL="811213" indent="-361950">
              <a:buFont typeface="+mj-lt"/>
              <a:buAutoNum type="alphaLcPeriod"/>
              <a:tabLst>
                <a:tab pos="1346200" algn="l"/>
                <a:tab pos="2967038" algn="l"/>
              </a:tabLst>
            </a:pPr>
            <a:r>
              <a:rPr lang="en-US" dirty="0" smtClean="0"/>
              <a:t>Write </a:t>
            </a:r>
            <a:r>
              <a:rPr lang="en-US" dirty="0"/>
              <a:t>the equation for the reaction.</a:t>
            </a:r>
          </a:p>
          <a:p>
            <a:pPr marL="811213" indent="-361950">
              <a:buFont typeface="+mj-lt"/>
              <a:buAutoNum type="alphaLcPeriod"/>
              <a:tabLst>
                <a:tab pos="1346200" algn="l"/>
                <a:tab pos="2967038" algn="l"/>
              </a:tabLst>
            </a:pPr>
            <a:r>
              <a:rPr lang="en-US" dirty="0" smtClean="0"/>
              <a:t>Is </a:t>
            </a:r>
            <a:r>
              <a:rPr lang="en-US" dirty="0"/>
              <a:t>the forward reaction endothermic, </a:t>
            </a:r>
            <a:r>
              <a:rPr lang="en-US" dirty="0" smtClean="0"/>
              <a:t>or exothermic</a:t>
            </a:r>
            <a:r>
              <a:rPr lang="en-US" dirty="0"/>
              <a:t>? Give your evidence.</a:t>
            </a:r>
          </a:p>
          <a:p>
            <a:pPr marL="811213" indent="-361950">
              <a:buFont typeface="+mj-lt"/>
              <a:buAutoNum type="alphaLcPeriod"/>
              <a:tabLst>
                <a:tab pos="1346200" algn="l"/>
                <a:tab pos="2967038" algn="l"/>
              </a:tabLst>
            </a:pPr>
            <a:r>
              <a:rPr lang="en-US" dirty="0" smtClean="0"/>
              <a:t>Explain </a:t>
            </a:r>
            <a:r>
              <a:rPr lang="en-US" dirty="0"/>
              <a:t>why the yield of </a:t>
            </a:r>
            <a:r>
              <a:rPr lang="en-US" dirty="0" smtClean="0"/>
              <a:t>ammonia:</a:t>
            </a:r>
            <a:br>
              <a:rPr lang="en-US" dirty="0" smtClean="0"/>
            </a:br>
            <a:r>
              <a:rPr lang="en-US" b="1" dirty="0" err="1" smtClean="0"/>
              <a:t>i</a:t>
            </a:r>
            <a:r>
              <a:rPr lang="en-US" dirty="0" smtClean="0"/>
              <a:t> </a:t>
            </a:r>
            <a:r>
              <a:rPr lang="en-US" dirty="0"/>
              <a:t>rises if you increase the </a:t>
            </a:r>
            <a:r>
              <a:rPr lang="en-US" dirty="0" smtClean="0"/>
              <a:t>pressure</a:t>
            </a:r>
            <a:br>
              <a:rPr lang="en-US" dirty="0" smtClean="0"/>
            </a:br>
            <a:r>
              <a:rPr lang="en-US" b="1" dirty="0" smtClean="0"/>
              <a:t>ii</a:t>
            </a:r>
            <a:r>
              <a:rPr lang="en-US" dirty="0" smtClean="0"/>
              <a:t> </a:t>
            </a:r>
            <a:r>
              <a:rPr lang="en-US" dirty="0"/>
              <a:t>falls if you increase the temperature</a:t>
            </a:r>
          </a:p>
          <a:p>
            <a:pPr marL="811213" indent="-361950">
              <a:buFont typeface="+mj-lt"/>
              <a:buAutoNum type="alphaLcPeriod"/>
              <a:tabLst>
                <a:tab pos="1346200" algn="l"/>
                <a:tab pos="2967038" algn="l"/>
              </a:tabLst>
            </a:pPr>
            <a:r>
              <a:rPr lang="en-US" dirty="0" smtClean="0"/>
              <a:t>What </a:t>
            </a:r>
            <a:r>
              <a:rPr lang="en-US" dirty="0"/>
              <a:t>effect does </a:t>
            </a:r>
            <a:r>
              <a:rPr lang="en-US" dirty="0" smtClean="0"/>
              <a:t>increasing:</a:t>
            </a:r>
            <a:br>
              <a:rPr lang="en-US" dirty="0" smtClean="0"/>
            </a:br>
            <a:r>
              <a:rPr lang="en-US" b="1" dirty="0" err="1" smtClean="0"/>
              <a:t>i</a:t>
            </a:r>
            <a:r>
              <a:rPr lang="en-US" dirty="0" smtClean="0"/>
              <a:t> </a:t>
            </a:r>
            <a:r>
              <a:rPr lang="en-US" dirty="0"/>
              <a:t>the pressure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b="1" dirty="0" smtClean="0"/>
              <a:t>ii</a:t>
            </a:r>
            <a:r>
              <a:rPr lang="en-US" dirty="0" smtClean="0"/>
              <a:t> </a:t>
            </a:r>
            <a:r>
              <a:rPr lang="en-US" dirty="0"/>
              <a:t>the </a:t>
            </a:r>
            <a:r>
              <a:rPr lang="en-US" dirty="0" smtClean="0"/>
              <a:t>temperature have </a:t>
            </a:r>
            <a:r>
              <a:rPr lang="en-US" dirty="0"/>
              <a:t>on the rate at which ammonia is made?</a:t>
            </a:r>
          </a:p>
          <a:p>
            <a:pPr marL="811213" indent="-361950">
              <a:buFont typeface="+mj-lt"/>
              <a:buAutoNum type="alphaLcPeriod"/>
              <a:tabLst>
                <a:tab pos="1346200" algn="l"/>
                <a:tab pos="2967038" algn="l"/>
              </a:tabLst>
            </a:pPr>
            <a:r>
              <a:rPr lang="en-US" dirty="0" smtClean="0"/>
              <a:t>Why </a:t>
            </a:r>
            <a:r>
              <a:rPr lang="en-US" dirty="0"/>
              <a:t>is the reaction carried out at </a:t>
            </a:r>
            <a:r>
              <a:rPr lang="en-US" dirty="0" smtClean="0"/>
              <a:t>450°C rather </a:t>
            </a:r>
            <a:r>
              <a:rPr lang="en-US" dirty="0"/>
              <a:t>than at a lower temperature?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3239852" y="1484784"/>
            <a:ext cx="252028" cy="216024"/>
            <a:chOff x="2339752" y="7245424"/>
            <a:chExt cx="2376264" cy="792087"/>
          </a:xfrm>
        </p:grpSpPr>
        <p:grpSp>
          <p:nvGrpSpPr>
            <p:cNvPr id="12" name="Group 11"/>
            <p:cNvGrpSpPr/>
            <p:nvPr/>
          </p:nvGrpSpPr>
          <p:grpSpPr>
            <a:xfrm>
              <a:off x="2339752" y="7245424"/>
              <a:ext cx="2376264" cy="288032"/>
              <a:chOff x="2339752" y="7245424"/>
              <a:chExt cx="2376264" cy="288032"/>
            </a:xfrm>
          </p:grpSpPr>
          <p:cxnSp>
            <p:nvCxnSpPr>
              <p:cNvPr id="18" name="Straight Connector 17"/>
              <p:cNvCxnSpPr/>
              <p:nvPr/>
            </p:nvCxnSpPr>
            <p:spPr>
              <a:xfrm>
                <a:off x="2339752" y="7533456"/>
                <a:ext cx="2376264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>
                <a:off x="4211960" y="7245424"/>
                <a:ext cx="504056" cy="28803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Group 13"/>
            <p:cNvGrpSpPr/>
            <p:nvPr/>
          </p:nvGrpSpPr>
          <p:grpSpPr>
            <a:xfrm rot="10800000">
              <a:off x="2339752" y="7749479"/>
              <a:ext cx="2376264" cy="288032"/>
              <a:chOff x="2339752" y="7245424"/>
              <a:chExt cx="2376264" cy="288032"/>
            </a:xfrm>
          </p:grpSpPr>
          <p:cxnSp>
            <p:nvCxnSpPr>
              <p:cNvPr id="15" name="Straight Connector 14"/>
              <p:cNvCxnSpPr/>
              <p:nvPr/>
            </p:nvCxnSpPr>
            <p:spPr>
              <a:xfrm>
                <a:off x="2339752" y="7533456"/>
                <a:ext cx="2376264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Straight Connector 16"/>
              <p:cNvCxnSpPr/>
              <p:nvPr/>
            </p:nvCxnSpPr>
            <p:spPr>
              <a:xfrm>
                <a:off x="4211960" y="7245424"/>
                <a:ext cx="504056" cy="28803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53728563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sz="3100" dirty="0" smtClean="0"/>
              <a:t>9 – Revision Questions – Extended Curriculum</a:t>
            </a:r>
            <a:endParaRPr lang="en-GB" sz="3100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12968" cy="3108543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rgbClr val="A7C4FF"/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620713" indent="-620713">
              <a:buFont typeface="+mj-lt"/>
              <a:buAutoNum type="arabicPeriod" startAt="9"/>
              <a:tabLst>
                <a:tab pos="1346200" algn="l"/>
                <a:tab pos="2967038" algn="l"/>
              </a:tabLst>
            </a:pPr>
            <a:r>
              <a:rPr lang="en-US" sz="2800" dirty="0" smtClean="0"/>
              <a:t>The </a:t>
            </a:r>
            <a:r>
              <a:rPr lang="en-US" sz="2800" dirty="0"/>
              <a:t>dichromate ion </a:t>
            </a:r>
            <a:r>
              <a:rPr lang="en-US" sz="2800" dirty="0" smtClean="0"/>
              <a:t>Cr</a:t>
            </a:r>
            <a:r>
              <a:rPr lang="en-US" sz="2800" baseline="-25000" dirty="0" smtClean="0"/>
              <a:t>2</a:t>
            </a:r>
            <a:r>
              <a:rPr lang="en-US" sz="2800" dirty="0" smtClean="0"/>
              <a:t>O</a:t>
            </a:r>
            <a:r>
              <a:rPr lang="en-US" sz="2800" baseline="-25000" dirty="0" smtClean="0"/>
              <a:t>7</a:t>
            </a:r>
            <a:r>
              <a:rPr lang="en-US" sz="2800" baseline="30000" dirty="0" smtClean="0"/>
              <a:t>2-</a:t>
            </a:r>
            <a:r>
              <a:rPr lang="en-US" sz="2800" dirty="0" smtClean="0"/>
              <a:t> </a:t>
            </a:r>
            <a:r>
              <a:rPr lang="en-US" sz="2800" dirty="0"/>
              <a:t>and chromate </a:t>
            </a:r>
            <a:r>
              <a:rPr lang="en-US" sz="2800" dirty="0" smtClean="0"/>
              <a:t>ion CrO</a:t>
            </a:r>
            <a:r>
              <a:rPr lang="en-US" sz="2800" baseline="-25000" dirty="0" smtClean="0"/>
              <a:t>4</a:t>
            </a:r>
            <a:r>
              <a:rPr lang="en-US" sz="2800" baseline="30000" dirty="0" smtClean="0"/>
              <a:t>2-</a:t>
            </a:r>
            <a:r>
              <a:rPr lang="en-US" sz="2800" dirty="0" smtClean="0"/>
              <a:t> </a:t>
            </a:r>
            <a:r>
              <a:rPr lang="en-US" sz="2800" dirty="0"/>
              <a:t>exist in equilibrium, like </a:t>
            </a:r>
            <a:r>
              <a:rPr lang="en-US" sz="2800" dirty="0" smtClean="0"/>
              <a:t>this: </a:t>
            </a:r>
            <a:br>
              <a:rPr lang="en-US" sz="2800" dirty="0" smtClean="0"/>
            </a:br>
            <a:r>
              <a:rPr lang="en-US" sz="2800" b="1" dirty="0" smtClean="0">
                <a:solidFill>
                  <a:srgbClr val="FF0000"/>
                </a:solidFill>
              </a:rPr>
              <a:t>Cr</a:t>
            </a:r>
            <a:r>
              <a:rPr lang="en-US" sz="28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800" b="1" dirty="0" smtClean="0">
                <a:solidFill>
                  <a:srgbClr val="FF0000"/>
                </a:solidFill>
              </a:rPr>
              <a:t>O</a:t>
            </a:r>
            <a:r>
              <a:rPr lang="en-US" sz="2800" b="1" baseline="-25000" dirty="0" smtClean="0">
                <a:solidFill>
                  <a:srgbClr val="FF0000"/>
                </a:solidFill>
              </a:rPr>
              <a:t>7</a:t>
            </a:r>
            <a:r>
              <a:rPr lang="en-US" sz="2800" b="1" baseline="30000" dirty="0" smtClean="0">
                <a:solidFill>
                  <a:srgbClr val="FF0000"/>
                </a:solidFill>
              </a:rPr>
              <a:t>2</a:t>
            </a:r>
            <a:r>
              <a:rPr lang="en-US" sz="3600" b="1" baseline="30000" dirty="0" smtClean="0">
                <a:solidFill>
                  <a:srgbClr val="FF0000"/>
                </a:solidFill>
              </a:rPr>
              <a:t>-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>
                <a:solidFill>
                  <a:srgbClr val="FF0000"/>
                </a:solidFill>
              </a:rPr>
              <a:t>(</a:t>
            </a:r>
            <a:r>
              <a:rPr lang="en-US" sz="2800" b="1" i="1" dirty="0" err="1">
                <a:solidFill>
                  <a:srgbClr val="FF0000"/>
                </a:solidFill>
              </a:rPr>
              <a:t>aq</a:t>
            </a:r>
            <a:r>
              <a:rPr lang="en-US" sz="2800" b="1" dirty="0">
                <a:solidFill>
                  <a:srgbClr val="FF0000"/>
                </a:solidFill>
              </a:rPr>
              <a:t>) </a:t>
            </a:r>
            <a:r>
              <a:rPr lang="en-US" sz="2800" b="1" dirty="0" smtClean="0">
                <a:solidFill>
                  <a:srgbClr val="FF0000"/>
                </a:solidFill>
              </a:rPr>
              <a:t>+ </a:t>
            </a:r>
            <a:r>
              <a:rPr lang="en-US" sz="2800" b="1" dirty="0">
                <a:solidFill>
                  <a:srgbClr val="FF0000"/>
                </a:solidFill>
              </a:rPr>
              <a:t>H</a:t>
            </a:r>
            <a:r>
              <a:rPr lang="en-US" sz="2800" b="1" baseline="-25000" dirty="0">
                <a:solidFill>
                  <a:srgbClr val="FF0000"/>
                </a:solidFill>
              </a:rPr>
              <a:t>2</a:t>
            </a:r>
            <a:r>
              <a:rPr lang="en-US" sz="2800" b="1" dirty="0">
                <a:solidFill>
                  <a:srgbClr val="FF0000"/>
                </a:solidFill>
              </a:rPr>
              <a:t>O </a:t>
            </a:r>
            <a:r>
              <a:rPr lang="en-US" sz="2800" b="1" dirty="0" smtClean="0">
                <a:solidFill>
                  <a:srgbClr val="FF0000"/>
                </a:solidFill>
              </a:rPr>
              <a:t>(</a:t>
            </a:r>
            <a:r>
              <a:rPr lang="en-US" sz="2800" b="1" i="1" dirty="0" smtClean="0">
                <a:solidFill>
                  <a:srgbClr val="FF0000"/>
                </a:solidFill>
              </a:rPr>
              <a:t>l</a:t>
            </a:r>
            <a:r>
              <a:rPr lang="en-US" sz="2800" b="1" dirty="0" smtClean="0">
                <a:solidFill>
                  <a:srgbClr val="FF0000"/>
                </a:solidFill>
              </a:rPr>
              <a:t>)       2CrO</a:t>
            </a:r>
            <a:r>
              <a:rPr lang="en-US" sz="2800" b="1" baseline="-25000" dirty="0" smtClean="0">
                <a:solidFill>
                  <a:srgbClr val="FF0000"/>
                </a:solidFill>
              </a:rPr>
              <a:t>4</a:t>
            </a:r>
            <a:r>
              <a:rPr lang="en-US" sz="2800" b="1" baseline="30000" dirty="0" smtClean="0">
                <a:solidFill>
                  <a:srgbClr val="FF0000"/>
                </a:solidFill>
              </a:rPr>
              <a:t>2</a:t>
            </a:r>
            <a:r>
              <a:rPr lang="en-US" sz="3600" b="1" baseline="30000" dirty="0" smtClean="0">
                <a:solidFill>
                  <a:srgbClr val="FF0000"/>
                </a:solidFill>
              </a:rPr>
              <a:t>-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>
                <a:solidFill>
                  <a:srgbClr val="FF0000"/>
                </a:solidFill>
              </a:rPr>
              <a:t>(</a:t>
            </a:r>
            <a:r>
              <a:rPr lang="en-US" sz="2800" b="1" i="1" dirty="0" err="1">
                <a:solidFill>
                  <a:srgbClr val="FF0000"/>
                </a:solidFill>
              </a:rPr>
              <a:t>aq</a:t>
            </a:r>
            <a:r>
              <a:rPr lang="en-US" sz="2800" b="1" dirty="0">
                <a:solidFill>
                  <a:srgbClr val="FF0000"/>
                </a:solidFill>
              </a:rPr>
              <a:t>) </a:t>
            </a:r>
            <a:r>
              <a:rPr lang="en-US" sz="2800" b="1" dirty="0" smtClean="0">
                <a:solidFill>
                  <a:srgbClr val="FF0000"/>
                </a:solidFill>
              </a:rPr>
              <a:t>+ 2H</a:t>
            </a:r>
            <a:r>
              <a:rPr lang="en-US" sz="2800" b="1" baseline="30000" dirty="0" smtClean="0">
                <a:solidFill>
                  <a:srgbClr val="FF0000"/>
                </a:solidFill>
              </a:rPr>
              <a:t>+</a:t>
            </a:r>
            <a:r>
              <a:rPr lang="en-US" sz="2800" b="1" dirty="0" smtClean="0">
                <a:solidFill>
                  <a:srgbClr val="FF0000"/>
                </a:solidFill>
              </a:rPr>
              <a:t> </a:t>
            </a:r>
            <a:r>
              <a:rPr lang="en-US" sz="2800" b="1" dirty="0">
                <a:solidFill>
                  <a:srgbClr val="FF0000"/>
                </a:solidFill>
              </a:rPr>
              <a:t>(</a:t>
            </a:r>
            <a:r>
              <a:rPr lang="en-US" sz="2800" b="1" dirty="0" err="1" smtClean="0">
                <a:solidFill>
                  <a:srgbClr val="FF0000"/>
                </a:solidFill>
              </a:rPr>
              <a:t>aq</a:t>
            </a:r>
            <a:r>
              <a:rPr lang="en-US" sz="2800" b="1" dirty="0" smtClean="0">
                <a:solidFill>
                  <a:srgbClr val="FF0000"/>
                </a:solidFill>
              </a:rPr>
              <a:t>)</a:t>
            </a:r>
            <a:br>
              <a:rPr lang="en-US" sz="2800" b="1" dirty="0" smtClean="0">
                <a:solidFill>
                  <a:srgbClr val="FF0000"/>
                </a:solidFill>
              </a:rPr>
            </a:br>
            <a:r>
              <a:rPr lang="en-US" sz="2800" dirty="0" smtClean="0"/>
              <a:t>orange 			  yellow</a:t>
            </a:r>
            <a:br>
              <a:rPr lang="en-US" sz="2800" dirty="0" smtClean="0"/>
            </a:br>
            <a:r>
              <a:rPr lang="en-US" sz="2800" b="1" dirty="0" smtClean="0"/>
              <a:t>a</a:t>
            </a:r>
            <a:r>
              <a:rPr lang="en-US" sz="2800" dirty="0" smtClean="0"/>
              <a:t> </a:t>
            </a:r>
            <a:r>
              <a:rPr lang="en-US" sz="2800" dirty="0"/>
              <a:t>What would you see if you added dilute acid </a:t>
            </a:r>
            <a:r>
              <a:rPr lang="en-US" sz="2800" dirty="0" smtClean="0"/>
              <a:t>to</a:t>
            </a:r>
            <a:br>
              <a:rPr lang="en-US" sz="2800" dirty="0" smtClean="0"/>
            </a:br>
            <a:r>
              <a:rPr lang="en-US" sz="2800" dirty="0" smtClean="0"/>
              <a:t>    a </a:t>
            </a:r>
            <a:r>
              <a:rPr lang="en-US" sz="2800" dirty="0"/>
              <a:t>solution containing chromate </a:t>
            </a:r>
            <a:r>
              <a:rPr lang="en-US" sz="2800" dirty="0" smtClean="0"/>
              <a:t>ions?</a:t>
            </a:r>
            <a:br>
              <a:rPr lang="en-US" sz="2800" dirty="0" smtClean="0"/>
            </a:br>
            <a:r>
              <a:rPr lang="en-US" sz="2800" b="1" dirty="0" smtClean="0"/>
              <a:t>b</a:t>
            </a:r>
            <a:r>
              <a:rPr lang="en-US" sz="2800" dirty="0" smtClean="0"/>
              <a:t> </a:t>
            </a:r>
            <a:r>
              <a:rPr lang="en-US" sz="2800" dirty="0"/>
              <a:t>How would you reverse the change?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129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4391980" y="2091709"/>
            <a:ext cx="468052" cy="401187"/>
            <a:chOff x="2339752" y="7245424"/>
            <a:chExt cx="2376264" cy="792087"/>
          </a:xfrm>
        </p:grpSpPr>
        <p:grpSp>
          <p:nvGrpSpPr>
            <p:cNvPr id="16" name="Group 15"/>
            <p:cNvGrpSpPr/>
            <p:nvPr/>
          </p:nvGrpSpPr>
          <p:grpSpPr>
            <a:xfrm>
              <a:off x="2339752" y="7245424"/>
              <a:ext cx="2376264" cy="288032"/>
              <a:chOff x="2339752" y="7245424"/>
              <a:chExt cx="2376264" cy="288032"/>
            </a:xfrm>
          </p:grpSpPr>
          <p:cxnSp>
            <p:nvCxnSpPr>
              <p:cNvPr id="23" name="Straight Connector 22"/>
              <p:cNvCxnSpPr/>
              <p:nvPr/>
            </p:nvCxnSpPr>
            <p:spPr>
              <a:xfrm>
                <a:off x="2339752" y="7533456"/>
                <a:ext cx="2376264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Straight Connector 23"/>
              <p:cNvCxnSpPr/>
              <p:nvPr/>
            </p:nvCxnSpPr>
            <p:spPr>
              <a:xfrm>
                <a:off x="4211960" y="7245424"/>
                <a:ext cx="504056" cy="28803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9" name="Group 18"/>
            <p:cNvGrpSpPr/>
            <p:nvPr/>
          </p:nvGrpSpPr>
          <p:grpSpPr>
            <a:xfrm rot="10800000">
              <a:off x="2339752" y="7749479"/>
              <a:ext cx="2376264" cy="288032"/>
              <a:chOff x="2339752" y="7245424"/>
              <a:chExt cx="2376264" cy="288032"/>
            </a:xfrm>
          </p:grpSpPr>
          <p:cxnSp>
            <p:nvCxnSpPr>
              <p:cNvPr id="21" name="Straight Connector 20"/>
              <p:cNvCxnSpPr/>
              <p:nvPr/>
            </p:nvCxnSpPr>
            <p:spPr>
              <a:xfrm>
                <a:off x="2339752" y="7533456"/>
                <a:ext cx="2376264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>
                <a:off x="4211960" y="7245424"/>
                <a:ext cx="504056" cy="28803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18378298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9.1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4939814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100" dirty="0" smtClean="0"/>
              <a:t>Describe </a:t>
            </a:r>
            <a:r>
              <a:rPr lang="en-US" sz="2100" dirty="0"/>
              <a:t>these changes as either exothermic or </a:t>
            </a:r>
            <a:r>
              <a:rPr lang="en-US" sz="2100" dirty="0" smtClean="0"/>
              <a:t>endothermic.</a:t>
            </a:r>
            <a:br>
              <a:rPr lang="en-US" sz="2100" dirty="0" smtClean="0"/>
            </a:br>
            <a:r>
              <a:rPr lang="en-US" sz="2100" b="1" dirty="0" smtClean="0"/>
              <a:t>a</a:t>
            </a:r>
            <a:r>
              <a:rPr lang="en-US" sz="2100" b="1" dirty="0"/>
              <a:t>.</a:t>
            </a:r>
            <a:r>
              <a:rPr lang="en-US" sz="2100" dirty="0"/>
              <a:t> The decomposition of copper(</a:t>
            </a:r>
            <a:r>
              <a:rPr lang="en-US" sz="2100" dirty="0" err="1"/>
              <a:t>ll</a:t>
            </a:r>
            <a:r>
              <a:rPr lang="en-US" sz="2100" dirty="0"/>
              <a:t>) carbonate by </a:t>
            </a:r>
            <a:r>
              <a:rPr lang="en-US" sz="2100" dirty="0" smtClean="0"/>
              <a:t>heating ____________________________________________________	 </a:t>
            </a:r>
            <a:r>
              <a:rPr lang="en-US" sz="2100" dirty="0"/>
              <a:t>[</a:t>
            </a:r>
            <a:r>
              <a:rPr lang="en-US" sz="2100" dirty="0" smtClean="0"/>
              <a:t>1]</a:t>
            </a:r>
            <a:br>
              <a:rPr lang="en-US" sz="2100" dirty="0" smtClean="0"/>
            </a:br>
            <a:r>
              <a:rPr lang="en-US" sz="2100" b="1" dirty="0" smtClean="0"/>
              <a:t>b</a:t>
            </a:r>
            <a:r>
              <a:rPr lang="en-US" sz="2100" dirty="0"/>
              <a:t>. Burning </a:t>
            </a:r>
            <a:r>
              <a:rPr lang="en-US" sz="2100" dirty="0" smtClean="0"/>
              <a:t>paraffin ____________________________________________________	 [1]</a:t>
            </a:r>
            <a:br>
              <a:rPr lang="en-US" sz="2100" dirty="0" smtClean="0"/>
            </a:br>
            <a:r>
              <a:rPr lang="en-US" sz="2100" b="1" dirty="0" smtClean="0"/>
              <a:t>c</a:t>
            </a:r>
            <a:r>
              <a:rPr lang="en-US" sz="2100" dirty="0"/>
              <a:t>. Your tongue gets cold when you put sherbet on </a:t>
            </a:r>
            <a:r>
              <a:rPr lang="en-US" sz="2100" dirty="0" smtClean="0"/>
              <a:t>it ____________________________________________________	 </a:t>
            </a:r>
            <a:r>
              <a:rPr lang="en-US" sz="2100" dirty="0"/>
              <a:t>[</a:t>
            </a:r>
            <a:r>
              <a:rPr lang="en-US" sz="2100" dirty="0" smtClean="0"/>
              <a:t>1]</a:t>
            </a:r>
            <a:br>
              <a:rPr lang="en-US" sz="2100" dirty="0" smtClean="0"/>
            </a:br>
            <a:r>
              <a:rPr lang="en-US" sz="2100" b="1" dirty="0" smtClean="0"/>
              <a:t>d</a:t>
            </a:r>
            <a:r>
              <a:rPr lang="en-US" sz="2100" dirty="0"/>
              <a:t>. Respiration in the cells of the body provides </a:t>
            </a:r>
            <a:r>
              <a:rPr lang="en-US" sz="2100" dirty="0" smtClean="0"/>
              <a:t>energy ____________________________________________________	 </a:t>
            </a:r>
            <a:r>
              <a:rPr lang="en-US" sz="2100" dirty="0"/>
              <a:t>[</a:t>
            </a:r>
            <a:r>
              <a:rPr lang="en-US" sz="2100" dirty="0" smtClean="0"/>
              <a:t>1]</a:t>
            </a:r>
            <a:br>
              <a:rPr lang="en-US" sz="2100" dirty="0" smtClean="0"/>
            </a:br>
            <a:r>
              <a:rPr lang="en-US" sz="2100" b="1" dirty="0" smtClean="0"/>
              <a:t>e</a:t>
            </a:r>
            <a:r>
              <a:rPr lang="en-US" sz="2100" dirty="0"/>
              <a:t>. The temperature of the solution rises when concentrated hydrochloric acid is diluted</a:t>
            </a:r>
            <a:r>
              <a:rPr lang="en-US" sz="2100" dirty="0" smtClean="0"/>
              <a:t>.</a:t>
            </a:r>
            <a:br>
              <a:rPr lang="en-US" sz="2100" dirty="0" smtClean="0"/>
            </a:br>
            <a:r>
              <a:rPr lang="en-US" sz="2100" dirty="0" smtClean="0"/>
              <a:t>_______________________________________________________________________________________________________________________________________________________________________________________________________________________[</a:t>
            </a:r>
            <a:r>
              <a:rPr lang="en-US" sz="2100" dirty="0"/>
              <a:t>1]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45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574047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dirty="0" smtClean="0"/>
              <a:t>2 – Grade Descriptors – Grade F</a:t>
            </a:r>
            <a:endParaRPr lang="en-GB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4553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2050" dirty="0"/>
              <a:t>To achieve a </a:t>
            </a:r>
            <a:r>
              <a:rPr lang="en-US" sz="2050" b="1" dirty="0"/>
              <a:t>Grade F</a:t>
            </a:r>
            <a:r>
              <a:rPr lang="en-US" sz="2050" dirty="0"/>
              <a:t>, a candidate will be able to: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/>
              <a:t>recall and communicate limited knowledge and understanding of scientific phenomena, facts, </a:t>
            </a:r>
            <a:r>
              <a:rPr lang="en-US" sz="2050" dirty="0" smtClean="0"/>
              <a:t>laws, definitions</a:t>
            </a:r>
            <a:r>
              <a:rPr lang="en-US" sz="2050" dirty="0"/>
              <a:t>, concepts and theories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apply </a:t>
            </a:r>
            <a:r>
              <a:rPr lang="en-US" sz="2050" dirty="0"/>
              <a:t>a limited range of scientific facts and concepts to give basic explanations of familiar </a:t>
            </a:r>
            <a:r>
              <a:rPr lang="en-US" sz="2050" dirty="0" smtClean="0"/>
              <a:t>phenomena, to </a:t>
            </a:r>
            <a:r>
              <a:rPr lang="en-US" sz="2050" dirty="0"/>
              <a:t>solve straightforward problems and make simple predictions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communicate </a:t>
            </a:r>
            <a:r>
              <a:rPr lang="en-US" sz="2050" dirty="0"/>
              <a:t>and present simple scientific ideas, observations and data using a limited range </a:t>
            </a:r>
            <a:r>
              <a:rPr lang="en-US" sz="2050" dirty="0" smtClean="0"/>
              <a:t>of scientific </a:t>
            </a:r>
            <a:r>
              <a:rPr lang="en-US" sz="2050" dirty="0"/>
              <a:t>terminology and conventions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select </a:t>
            </a:r>
            <a:r>
              <a:rPr lang="en-US" sz="2050" dirty="0"/>
              <a:t>a single piece of information from a given source, and use it to support a given </a:t>
            </a:r>
            <a:r>
              <a:rPr lang="en-US" sz="2050" dirty="0" smtClean="0"/>
              <a:t>conclusion, and </a:t>
            </a:r>
            <a:r>
              <a:rPr lang="en-US" sz="2050" dirty="0"/>
              <a:t>to make links between scientific information and its scientific, technological, social, economic </a:t>
            </a:r>
            <a:r>
              <a:rPr lang="en-US" sz="2050" dirty="0" smtClean="0"/>
              <a:t>or environmental </a:t>
            </a:r>
            <a:r>
              <a:rPr lang="en-US" sz="2050" dirty="0"/>
              <a:t>implications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solve </a:t>
            </a:r>
            <a:r>
              <a:rPr lang="en-US" sz="2050" dirty="0"/>
              <a:t>problems involving more than one step if structured help is given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analyse </a:t>
            </a:r>
            <a:r>
              <a:rPr lang="en-US" sz="2050" dirty="0"/>
              <a:t>data to identify a pattern or trend</a:t>
            </a:r>
          </a:p>
          <a:p>
            <a:pPr marL="342900" indent="-342900">
              <a:buClr>
                <a:srgbClr val="0070C0"/>
              </a:buClr>
              <a:buFont typeface="Arial" panose="020B0604020202020204" pitchFamily="34" charset="0"/>
              <a:buChar char="•"/>
            </a:pPr>
            <a:r>
              <a:rPr lang="en-US" sz="2050" dirty="0" smtClean="0"/>
              <a:t>select</a:t>
            </a:r>
            <a:r>
              <a:rPr lang="en-US" sz="2050" dirty="0"/>
              <a:t>, describe and evaluate techniques for a limited range of scientific operations and </a:t>
            </a:r>
            <a:r>
              <a:rPr lang="en-US" sz="2050" dirty="0" smtClean="0"/>
              <a:t>laboratory procedures</a:t>
            </a:r>
            <a:r>
              <a:rPr lang="en-US" sz="205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300698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9.1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86145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8435975" algn="r"/>
              </a:tabLst>
            </a:pPr>
            <a:r>
              <a:rPr lang="en-US" sz="2100" b="1" dirty="0" smtClean="0"/>
              <a:t>a</a:t>
            </a:r>
            <a:r>
              <a:rPr lang="en-US" sz="2100" b="1" dirty="0"/>
              <a:t>.</a:t>
            </a:r>
            <a:r>
              <a:rPr lang="en-US" sz="2100" dirty="0"/>
              <a:t> Complete these energy level diagrams for an exothermic and </a:t>
            </a:r>
            <a:r>
              <a:rPr lang="en-US" sz="2100" dirty="0" smtClean="0"/>
              <a:t/>
            </a:r>
            <a:br>
              <a:rPr lang="en-US" sz="2100" dirty="0" smtClean="0"/>
            </a:br>
            <a:r>
              <a:rPr lang="en-US" sz="2100" dirty="0" smtClean="0"/>
              <a:t>an </a:t>
            </a:r>
            <a:r>
              <a:rPr lang="en-US" sz="2100" dirty="0"/>
              <a:t>endothermic reaction. Include an arrow in </a:t>
            </a:r>
            <a:r>
              <a:rPr lang="en-US" sz="2100" dirty="0" smtClean="0"/>
              <a:t>each diagram </a:t>
            </a:r>
            <a:r>
              <a:rPr lang="en-US" sz="2100" dirty="0"/>
              <a:t>in the correct position</a:t>
            </a:r>
            <a:r>
              <a:rPr lang="en-US" sz="2100" dirty="0" smtClean="0"/>
              <a:t>.	[5]</a:t>
            </a:r>
          </a:p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endParaRPr lang="en-US" sz="2100" dirty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endParaRPr lang="en-US" sz="210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endParaRPr lang="en-US" sz="2100" dirty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endParaRPr lang="en-US" sz="210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endParaRPr lang="en-US" sz="2100" dirty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endParaRPr lang="en-US" sz="210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endParaRPr lang="en-US" sz="2100" dirty="0"/>
          </a:p>
          <a:p>
            <a:pPr>
              <a:buClr>
                <a:srgbClr val="C00000"/>
              </a:buClr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endParaRPr lang="en-US" sz="2100" dirty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endParaRPr lang="en-US" sz="2100" dirty="0" smtClean="0"/>
          </a:p>
          <a:p>
            <a:pPr marL="449263">
              <a:buClr>
                <a:srgbClr val="C00000"/>
              </a:buClr>
              <a:tabLst>
                <a:tab pos="809625" algn="l"/>
                <a:tab pos="1431925" algn="l"/>
                <a:tab pos="2328863" algn="l"/>
                <a:tab pos="3140075" algn="l"/>
                <a:tab pos="4486275" algn="l"/>
                <a:tab pos="5830888" algn="l"/>
                <a:tab pos="6815138" algn="l"/>
                <a:tab pos="8435975" algn="r"/>
              </a:tabLst>
            </a:pPr>
            <a:r>
              <a:rPr lang="en-US" sz="2100" dirty="0" smtClean="0"/>
              <a:t>b</a:t>
            </a:r>
            <a:r>
              <a:rPr lang="en-US" sz="2100" dirty="0"/>
              <a:t>. Explain why energy level diagram L represents an exothermic reaction</a:t>
            </a:r>
            <a:r>
              <a:rPr lang="en-US" sz="2100" dirty="0" smtClean="0"/>
              <a:t>.</a:t>
            </a:r>
            <a:br>
              <a:rPr lang="en-US" sz="2100" dirty="0" smtClean="0"/>
            </a:br>
            <a:r>
              <a:rPr lang="en-US" sz="2100" dirty="0" smtClean="0"/>
              <a:t>_______________________________________________________</a:t>
            </a:r>
            <a:r>
              <a:rPr lang="en-US" sz="2100" dirty="0"/>
              <a:t>_______________________________________________________</a:t>
            </a:r>
            <a:r>
              <a:rPr lang="en-US" sz="2100" dirty="0" smtClean="0"/>
              <a:t>________________________________________________[</a:t>
            </a:r>
            <a:r>
              <a:rPr lang="en-US" sz="2100" dirty="0"/>
              <a:t>2]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45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20075" t="40196" r="25587" b="26188"/>
          <a:stretch/>
        </p:blipFill>
        <p:spPr>
          <a:xfrm>
            <a:off x="683568" y="2222237"/>
            <a:ext cx="7776864" cy="2704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269271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9.1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262979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8523288" algn="r"/>
              </a:tabLst>
            </a:pPr>
            <a:r>
              <a:rPr lang="en-US" sz="2100" dirty="0" smtClean="0"/>
              <a:t>Calcium </a:t>
            </a:r>
            <a:r>
              <a:rPr lang="en-US" sz="2100" dirty="0"/>
              <a:t>carbonate can be converted to calcium oxide and carbon </a:t>
            </a:r>
            <a:r>
              <a:rPr lang="en-US" sz="2100" dirty="0" smtClean="0"/>
              <a:t>dioxide.</a:t>
            </a:r>
            <a:br>
              <a:rPr lang="en-US" sz="2100" dirty="0" smtClean="0"/>
            </a:br>
            <a:r>
              <a:rPr lang="en-US" sz="2100" b="1" dirty="0" smtClean="0">
                <a:solidFill>
                  <a:srgbClr val="FF0000"/>
                </a:solidFill>
              </a:rPr>
              <a:t>CaCO</a:t>
            </a:r>
            <a:r>
              <a:rPr lang="en-US" sz="2100" b="1" baseline="-25000" dirty="0" smtClean="0">
                <a:solidFill>
                  <a:srgbClr val="FF0000"/>
                </a:solidFill>
              </a:rPr>
              <a:t>3</a:t>
            </a:r>
            <a:r>
              <a:rPr lang="en-US" sz="2100" b="1" dirty="0" smtClean="0">
                <a:solidFill>
                  <a:srgbClr val="FF0000"/>
                </a:solidFill>
              </a:rPr>
              <a:t>(</a:t>
            </a:r>
            <a:r>
              <a:rPr lang="en-US" sz="2100" b="1" i="1" dirty="0" err="1" smtClean="0">
                <a:solidFill>
                  <a:srgbClr val="FF0000"/>
                </a:solidFill>
              </a:rPr>
              <a:t>i</a:t>
            </a:r>
            <a:r>
              <a:rPr lang="en-US" sz="2100" b="1" dirty="0" smtClean="0">
                <a:solidFill>
                  <a:srgbClr val="FF0000"/>
                </a:solidFill>
              </a:rPr>
              <a:t>) </a:t>
            </a:r>
            <a:r>
              <a:rPr lang="en-US" sz="210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</a:t>
            </a:r>
            <a:r>
              <a:rPr lang="en-US" sz="2100" b="1" dirty="0" smtClean="0">
                <a:solidFill>
                  <a:srgbClr val="FF0000"/>
                </a:solidFill>
              </a:rPr>
              <a:t> </a:t>
            </a:r>
            <a:r>
              <a:rPr lang="en-US" sz="2100" b="1" dirty="0" err="1">
                <a:solidFill>
                  <a:srgbClr val="FF0000"/>
                </a:solidFill>
              </a:rPr>
              <a:t>CaO</a:t>
            </a:r>
            <a:r>
              <a:rPr lang="en-US" sz="2100" b="1" dirty="0">
                <a:solidFill>
                  <a:srgbClr val="FF0000"/>
                </a:solidFill>
              </a:rPr>
              <a:t>(</a:t>
            </a:r>
            <a:r>
              <a:rPr lang="en-US" sz="2100" b="1" i="1" dirty="0">
                <a:solidFill>
                  <a:srgbClr val="FF0000"/>
                </a:solidFill>
              </a:rPr>
              <a:t>s</a:t>
            </a:r>
            <a:r>
              <a:rPr lang="en-US" sz="2100" b="1" dirty="0">
                <a:solidFill>
                  <a:srgbClr val="FF0000"/>
                </a:solidFill>
              </a:rPr>
              <a:t>) + </a:t>
            </a:r>
            <a:r>
              <a:rPr lang="en-US" sz="2100" b="1" dirty="0" smtClean="0">
                <a:solidFill>
                  <a:srgbClr val="FF0000"/>
                </a:solidFill>
              </a:rPr>
              <a:t>CO</a:t>
            </a:r>
            <a:r>
              <a:rPr lang="en-US" sz="21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100" b="1" dirty="0" smtClean="0">
                <a:solidFill>
                  <a:srgbClr val="FF0000"/>
                </a:solidFill>
              </a:rPr>
              <a:t>(</a:t>
            </a:r>
            <a:r>
              <a:rPr lang="en-US" sz="2100" b="1" i="1" dirty="0" smtClean="0">
                <a:solidFill>
                  <a:srgbClr val="FF0000"/>
                </a:solidFill>
              </a:rPr>
              <a:t>g</a:t>
            </a:r>
            <a:r>
              <a:rPr lang="en-US" sz="2100" b="1" dirty="0">
                <a:solidFill>
                  <a:srgbClr val="FF0000"/>
                </a:solidFill>
              </a:rPr>
              <a:t>) </a:t>
            </a:r>
            <a:r>
              <a:rPr lang="en-US" sz="2100" b="1" dirty="0" smtClean="0">
                <a:solidFill>
                  <a:srgbClr val="FF0000"/>
                </a:solidFill>
              </a:rPr>
              <a:t>   Energy </a:t>
            </a:r>
            <a:r>
              <a:rPr lang="en-US" sz="2100" b="1" dirty="0">
                <a:solidFill>
                  <a:srgbClr val="FF0000"/>
                </a:solidFill>
              </a:rPr>
              <a:t>change, </a:t>
            </a:r>
            <a:r>
              <a:rPr lang="el-GR" sz="2100" b="1" dirty="0" smtClean="0">
                <a:solidFill>
                  <a:srgbClr val="FF0000"/>
                </a:solidFill>
              </a:rPr>
              <a:t>Δ</a:t>
            </a:r>
            <a:r>
              <a:rPr lang="en-US" sz="2100" b="1" dirty="0" smtClean="0">
                <a:solidFill>
                  <a:srgbClr val="FF0000"/>
                </a:solidFill>
              </a:rPr>
              <a:t> </a:t>
            </a:r>
            <a:r>
              <a:rPr lang="en-US" sz="2100" b="1" dirty="0">
                <a:solidFill>
                  <a:srgbClr val="FF0000"/>
                </a:solidFill>
              </a:rPr>
              <a:t>H = +178 </a:t>
            </a:r>
            <a:r>
              <a:rPr lang="en-US" sz="2100" b="1" dirty="0" smtClean="0">
                <a:solidFill>
                  <a:srgbClr val="FF0000"/>
                </a:solidFill>
              </a:rPr>
              <a:t>kJ/</a:t>
            </a:r>
            <a:r>
              <a:rPr lang="en-US" sz="2100" b="1" dirty="0" err="1" smtClean="0">
                <a:solidFill>
                  <a:srgbClr val="FF0000"/>
                </a:solidFill>
              </a:rPr>
              <a:t>mol</a:t>
            </a:r>
            <a:r>
              <a:rPr lang="en-US" sz="2100" b="1" dirty="0" smtClean="0">
                <a:solidFill>
                  <a:srgbClr val="FF0000"/>
                </a:solidFill>
              </a:rPr>
              <a:t/>
            </a:r>
            <a:br>
              <a:rPr lang="en-US" sz="2100" b="1" dirty="0" smtClean="0">
                <a:solidFill>
                  <a:srgbClr val="FF0000"/>
                </a:solidFill>
              </a:rPr>
            </a:br>
            <a:r>
              <a:rPr lang="en-US" sz="2100" dirty="0" smtClean="0"/>
              <a:t>What </a:t>
            </a:r>
            <a:r>
              <a:rPr lang="en-US" sz="2100" dirty="0"/>
              <a:t>type of energy change is taking place during this reaction and how does the information above show </a:t>
            </a:r>
            <a:r>
              <a:rPr lang="en-US" sz="2100" dirty="0" smtClean="0"/>
              <a:t>this?</a:t>
            </a:r>
            <a:br>
              <a:rPr lang="en-US" sz="2100" dirty="0" smtClean="0"/>
            </a:br>
            <a:r>
              <a:rPr lang="en-US" sz="2100" dirty="0" smtClean="0"/>
              <a:t>Type </a:t>
            </a:r>
            <a:r>
              <a:rPr lang="en-US" sz="2100" dirty="0"/>
              <a:t>of energy </a:t>
            </a:r>
            <a:r>
              <a:rPr lang="en-US" sz="2100" dirty="0" smtClean="0"/>
              <a:t>change __________________________________	[1]</a:t>
            </a:r>
            <a:br>
              <a:rPr lang="en-US" sz="2100" dirty="0" smtClean="0"/>
            </a:br>
            <a:r>
              <a:rPr lang="en-US" sz="2100" dirty="0" smtClean="0"/>
              <a:t>How </a:t>
            </a:r>
            <a:r>
              <a:rPr lang="en-US" sz="2100" dirty="0"/>
              <a:t>you know from the </a:t>
            </a:r>
            <a:r>
              <a:rPr lang="en-US" sz="2100" dirty="0" smtClean="0"/>
              <a:t>information_________________________ ___________________________________________________________________________________________________________	[</a:t>
            </a:r>
            <a:r>
              <a:rPr lang="en-US" sz="2100" dirty="0"/>
              <a:t>1</a:t>
            </a:r>
            <a:r>
              <a:rPr lang="en-US" sz="2100" dirty="0" smtClean="0"/>
              <a:t>]</a:t>
            </a:r>
          </a:p>
          <a:p>
            <a:pPr>
              <a:buClr>
                <a:srgbClr val="C00000"/>
              </a:buClr>
              <a:tabLst>
                <a:tab pos="809625" algn="l"/>
                <a:tab pos="8523288" algn="r"/>
              </a:tabLst>
            </a:pPr>
            <a:r>
              <a:rPr lang="en-US" sz="2100" b="1" dirty="0" smtClean="0"/>
              <a:t>Extended</a:t>
            </a:r>
            <a:endParaRPr lang="en-US" sz="2100" b="1" dirty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4"/>
              <a:tabLst>
                <a:tab pos="809625" algn="l"/>
                <a:tab pos="7988300" algn="r"/>
              </a:tabLst>
            </a:pPr>
            <a:r>
              <a:rPr lang="en-US" sz="2100" dirty="0" smtClean="0"/>
              <a:t>Propane </a:t>
            </a:r>
            <a:r>
              <a:rPr lang="en-US" sz="2100" dirty="0"/>
              <a:t>burns in excess </a:t>
            </a:r>
            <a:r>
              <a:rPr lang="en-US" sz="2100" dirty="0" smtClean="0"/>
              <a:t>oxygen.</a:t>
            </a:r>
            <a:br>
              <a:rPr lang="en-US" sz="2100" dirty="0" smtClean="0"/>
            </a:br>
            <a:r>
              <a:rPr lang="en-US" sz="2100" b="1" dirty="0" smtClean="0">
                <a:solidFill>
                  <a:srgbClr val="FF0000"/>
                </a:solidFill>
              </a:rPr>
              <a:t>C</a:t>
            </a:r>
            <a:r>
              <a:rPr lang="en-US" sz="2100" b="1" baseline="-25000" dirty="0" smtClean="0">
                <a:solidFill>
                  <a:srgbClr val="FF0000"/>
                </a:solidFill>
              </a:rPr>
              <a:t>3</a:t>
            </a:r>
            <a:r>
              <a:rPr lang="en-US" sz="2100" b="1" dirty="0" smtClean="0">
                <a:solidFill>
                  <a:srgbClr val="FF0000"/>
                </a:solidFill>
              </a:rPr>
              <a:t>H</a:t>
            </a:r>
            <a:r>
              <a:rPr lang="en-US" sz="2100" b="1" baseline="-25000" dirty="0" smtClean="0">
                <a:solidFill>
                  <a:srgbClr val="FF0000"/>
                </a:solidFill>
              </a:rPr>
              <a:t>8</a:t>
            </a:r>
            <a:r>
              <a:rPr lang="en-US" sz="2100" b="1" dirty="0" smtClean="0">
                <a:solidFill>
                  <a:srgbClr val="FF0000"/>
                </a:solidFill>
              </a:rPr>
              <a:t>(</a:t>
            </a:r>
            <a:r>
              <a:rPr lang="en-US" sz="2100" b="1" i="1" dirty="0" smtClean="0">
                <a:solidFill>
                  <a:srgbClr val="FF0000"/>
                </a:solidFill>
              </a:rPr>
              <a:t>g</a:t>
            </a:r>
            <a:r>
              <a:rPr lang="en-US" sz="2100" b="1" dirty="0">
                <a:solidFill>
                  <a:srgbClr val="FF0000"/>
                </a:solidFill>
              </a:rPr>
              <a:t>) + </a:t>
            </a:r>
            <a:r>
              <a:rPr lang="en-US" sz="2100" b="1" dirty="0" smtClean="0">
                <a:solidFill>
                  <a:srgbClr val="FF0000"/>
                </a:solidFill>
              </a:rPr>
              <a:t>SO</a:t>
            </a:r>
            <a:r>
              <a:rPr lang="en-US" sz="21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100" b="1" dirty="0" smtClean="0">
                <a:solidFill>
                  <a:srgbClr val="FF0000"/>
                </a:solidFill>
              </a:rPr>
              <a:t>(</a:t>
            </a:r>
            <a:r>
              <a:rPr lang="en-US" sz="2100" b="1" i="1" dirty="0" smtClean="0">
                <a:solidFill>
                  <a:srgbClr val="FF0000"/>
                </a:solidFill>
              </a:rPr>
              <a:t>g</a:t>
            </a:r>
            <a:r>
              <a:rPr lang="en-US" sz="2100" b="1" dirty="0">
                <a:solidFill>
                  <a:srgbClr val="FF0000"/>
                </a:solidFill>
              </a:rPr>
              <a:t>) </a:t>
            </a:r>
            <a:r>
              <a:rPr lang="en-US" sz="2100" b="1" dirty="0">
                <a:solidFill>
                  <a:srgbClr val="FF0000"/>
                </a:solidFill>
                <a:sym typeface="Wingdings 3" panose="05040102010807070707" pitchFamily="18" charset="2"/>
              </a:rPr>
              <a:t></a:t>
            </a:r>
            <a:r>
              <a:rPr lang="en-US" sz="2100" b="1" dirty="0" smtClean="0">
                <a:solidFill>
                  <a:srgbClr val="FF0000"/>
                </a:solidFill>
              </a:rPr>
              <a:t> 3CO</a:t>
            </a:r>
            <a:r>
              <a:rPr lang="en-US" sz="21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100" b="1" dirty="0" smtClean="0">
                <a:solidFill>
                  <a:srgbClr val="FF0000"/>
                </a:solidFill>
              </a:rPr>
              <a:t>(</a:t>
            </a:r>
            <a:r>
              <a:rPr lang="en-US" sz="2100" b="1" i="1" dirty="0" smtClean="0">
                <a:solidFill>
                  <a:srgbClr val="FF0000"/>
                </a:solidFill>
              </a:rPr>
              <a:t>g</a:t>
            </a:r>
            <a:r>
              <a:rPr lang="en-US" sz="2100" b="1" dirty="0">
                <a:solidFill>
                  <a:srgbClr val="FF0000"/>
                </a:solidFill>
              </a:rPr>
              <a:t>) + </a:t>
            </a:r>
            <a:r>
              <a:rPr lang="en-US" sz="2100" b="1" dirty="0" smtClean="0">
                <a:solidFill>
                  <a:srgbClr val="FF0000"/>
                </a:solidFill>
              </a:rPr>
              <a:t>4H</a:t>
            </a:r>
            <a:r>
              <a:rPr lang="en-US" sz="21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100" b="1" dirty="0" smtClean="0">
                <a:solidFill>
                  <a:srgbClr val="FF0000"/>
                </a:solidFill>
              </a:rPr>
              <a:t>O(I</a:t>
            </a:r>
            <a:r>
              <a:rPr lang="en-US" sz="2100" b="1" dirty="0">
                <a:solidFill>
                  <a:srgbClr val="FF0000"/>
                </a:solidFill>
              </a:rPr>
              <a:t>) </a:t>
            </a:r>
            <a:r>
              <a:rPr lang="en-US" sz="2100" dirty="0"/>
              <a:t>Energy change = -2219 kJ/</a:t>
            </a:r>
            <a:r>
              <a:rPr lang="en-US" sz="2100" dirty="0" err="1"/>
              <a:t>mol</a:t>
            </a:r>
            <a:r>
              <a:rPr lang="en-US" sz="2100" dirty="0"/>
              <a:t> </a:t>
            </a:r>
            <a:r>
              <a:rPr lang="en-US" sz="2100" dirty="0" smtClean="0"/>
              <a:t>propane</a:t>
            </a:r>
            <a:br>
              <a:rPr lang="en-US" sz="2100" dirty="0" smtClean="0"/>
            </a:br>
            <a:r>
              <a:rPr lang="en-US" sz="2100" dirty="0" smtClean="0"/>
              <a:t>a</a:t>
            </a:r>
            <a:r>
              <a:rPr lang="en-US" sz="2100" dirty="0"/>
              <a:t>. Calculate the energy change when 8.8 g of propane are burnt. [</a:t>
            </a:r>
            <a:r>
              <a:rPr lang="en-US" sz="2100" dirty="0" smtClean="0"/>
              <a:t>2]</a:t>
            </a:r>
            <a:br>
              <a:rPr lang="en-US" sz="2100" dirty="0" smtClean="0"/>
            </a:br>
            <a:r>
              <a:rPr lang="en-US" sz="2100" dirty="0" smtClean="0"/>
              <a:t>b</a:t>
            </a:r>
            <a:r>
              <a:rPr lang="en-US" sz="2100" dirty="0"/>
              <a:t>. Calculate the energy change when 4.8 dm3 of carbon dioxide is produced. </a:t>
            </a:r>
            <a:r>
              <a:rPr lang="en-US" sz="2100" dirty="0" smtClean="0"/>
              <a:t>	[</a:t>
            </a:r>
            <a:r>
              <a:rPr lang="en-US" sz="2100" dirty="0"/>
              <a:t>3]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45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6311689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388308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9.2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86145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8523288" algn="r"/>
              </a:tabLst>
            </a:pPr>
            <a:r>
              <a:rPr lang="en-US" sz="2100" dirty="0" smtClean="0"/>
              <a:t>Order </a:t>
            </a:r>
            <a:r>
              <a:rPr lang="en-US" sz="2100" dirty="0"/>
              <a:t>these phrases to describe the relationship between bond breaking and bond making in exothermic </a:t>
            </a:r>
            <a:r>
              <a:rPr lang="en-US" sz="2100" dirty="0" smtClean="0"/>
              <a:t>and endothermic </a:t>
            </a:r>
            <a:r>
              <a:rPr lang="en-US" sz="2100" dirty="0"/>
              <a:t>reactions. Then write them out in the correct order in the spaces below. Most phrases may be </a:t>
            </a:r>
            <a:r>
              <a:rPr lang="en-US" sz="2100" dirty="0" smtClean="0"/>
              <a:t>used more </a:t>
            </a:r>
            <a:r>
              <a:rPr lang="en-US" sz="2100" dirty="0"/>
              <a:t>than once</a:t>
            </a:r>
            <a:r>
              <a:rPr lang="en-US" sz="2100" dirty="0" smtClean="0"/>
              <a:t>.</a:t>
            </a:r>
            <a:br>
              <a:rPr lang="en-US" sz="2100" dirty="0" smtClean="0"/>
            </a:br>
            <a:r>
              <a:rPr lang="en-US" sz="2100" dirty="0"/>
              <a:t/>
            </a:r>
            <a:br>
              <a:rPr lang="en-US" sz="2100" dirty="0"/>
            </a:br>
            <a:r>
              <a:rPr lang="en-US" sz="2100" dirty="0"/>
              <a:t/>
            </a:r>
            <a:br>
              <a:rPr lang="en-US" sz="2100" dirty="0"/>
            </a:br>
            <a:r>
              <a:rPr lang="en-US" sz="2100" dirty="0"/>
              <a:t/>
            </a:r>
            <a:br>
              <a:rPr lang="en-US" sz="2100" dirty="0"/>
            </a:br>
            <a:r>
              <a:rPr lang="en-US" sz="2100" dirty="0"/>
              <a:t/>
            </a:r>
            <a:br>
              <a:rPr lang="en-US" sz="2100" dirty="0"/>
            </a:br>
            <a:r>
              <a:rPr lang="en-US" sz="2100" dirty="0"/>
              <a:t/>
            </a:r>
            <a:br>
              <a:rPr lang="en-US" sz="2100" dirty="0"/>
            </a:br>
            <a:r>
              <a:rPr lang="en-US" sz="2100" dirty="0"/>
              <a:t/>
            </a:r>
            <a:br>
              <a:rPr lang="en-US" sz="2100" dirty="0"/>
            </a:br>
            <a:r>
              <a:rPr lang="en-US" sz="2100" dirty="0"/>
              <a:t/>
            </a:r>
            <a:br>
              <a:rPr lang="en-US" sz="2100" dirty="0"/>
            </a:br>
            <a:r>
              <a:rPr lang="en-US" sz="2100" dirty="0"/>
              <a:t>In an exothermic </a:t>
            </a:r>
            <a:r>
              <a:rPr lang="en-US" sz="2100" dirty="0" smtClean="0"/>
              <a:t>reaction __________________________________</a:t>
            </a:r>
            <a:br>
              <a:rPr lang="en-US" sz="2100" dirty="0" smtClean="0"/>
            </a:br>
            <a:r>
              <a:rPr lang="en-US" sz="2100" dirty="0" smtClean="0"/>
              <a:t>___________________________________________________________________________________________________________	[1]</a:t>
            </a:r>
            <a:br>
              <a:rPr lang="en-US" sz="2100" dirty="0" smtClean="0"/>
            </a:br>
            <a:r>
              <a:rPr lang="en-US" sz="2100" dirty="0" smtClean="0"/>
              <a:t>In </a:t>
            </a:r>
            <a:r>
              <a:rPr lang="en-US" sz="2100" dirty="0"/>
              <a:t>an endothermic </a:t>
            </a:r>
            <a:r>
              <a:rPr lang="en-US" sz="2100" dirty="0" smtClean="0"/>
              <a:t>reaction ________________________________</a:t>
            </a:r>
            <a:br>
              <a:rPr lang="en-US" sz="2100" dirty="0" smtClean="0"/>
            </a:br>
            <a:r>
              <a:rPr lang="en-US" sz="2100" dirty="0" smtClean="0"/>
              <a:t>_________________________________________________________________________________________________________ [</a:t>
            </a:r>
            <a:r>
              <a:rPr lang="en-US" sz="2100" dirty="0"/>
              <a:t>1</a:t>
            </a:r>
            <a:r>
              <a:rPr lang="en-US" sz="2100" dirty="0" smtClean="0"/>
              <a:t>]</a:t>
            </a:r>
            <a:endParaRPr lang="en-US" sz="21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47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323528" y="2564904"/>
            <a:ext cx="345638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GB" dirty="0"/>
          </a:p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.......in forming new bonds........ </a:t>
            </a:r>
            <a:endParaRPr lang="en-GB" dirty="0"/>
          </a:p>
          <a:p>
            <a:pPr algn="ctr"/>
            <a:endParaRPr lang="en-GB" dirty="0"/>
          </a:p>
        </p:txBody>
      </p:sp>
      <p:sp>
        <p:nvSpPr>
          <p:cNvPr id="8" name="Rectangle 7"/>
          <p:cNvSpPr/>
          <p:nvPr/>
        </p:nvSpPr>
        <p:spPr>
          <a:xfrm>
            <a:off x="324431" y="3094922"/>
            <a:ext cx="345638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...... 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greater........</a:t>
            </a:r>
            <a:endParaRPr lang="en-GB" dirty="0"/>
          </a:p>
        </p:txBody>
      </p:sp>
      <p:sp>
        <p:nvSpPr>
          <p:cNvPr id="10" name="Rectangle 9"/>
          <p:cNvSpPr/>
          <p:nvPr/>
        </p:nvSpPr>
        <p:spPr>
          <a:xfrm>
            <a:off x="323528" y="3645024"/>
            <a:ext cx="345638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...... 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breaking the bonds........</a:t>
            </a:r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323528" y="4149080"/>
            <a:ext cx="3456384" cy="3600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.......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products........</a:t>
            </a:r>
            <a:endParaRPr lang="en-GB" dirty="0"/>
          </a:p>
        </p:txBody>
      </p:sp>
      <p:sp>
        <p:nvSpPr>
          <p:cNvPr id="12" name="Rectangle 11"/>
          <p:cNvSpPr/>
          <p:nvPr/>
        </p:nvSpPr>
        <p:spPr>
          <a:xfrm>
            <a:off x="5219168" y="2564904"/>
            <a:ext cx="3576387" cy="36004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..... </a:t>
            </a:r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 the energy absorbed</a:t>
            </a:r>
            <a:r>
              <a:rPr lang="en-GB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......</a:t>
            </a:r>
            <a:endParaRPr lang="en-GB" dirty="0"/>
          </a:p>
        </p:txBody>
      </p:sp>
      <p:sp>
        <p:nvSpPr>
          <p:cNvPr id="13" name="Rectangle 12"/>
          <p:cNvSpPr/>
          <p:nvPr/>
        </p:nvSpPr>
        <p:spPr>
          <a:xfrm>
            <a:off x="5220071" y="3094922"/>
            <a:ext cx="3576387" cy="36004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...... in the reactants.</a:t>
            </a:r>
            <a:endParaRPr lang="en-GB" dirty="0"/>
          </a:p>
        </p:txBody>
      </p:sp>
      <p:sp>
        <p:nvSpPr>
          <p:cNvPr id="14" name="Rectangle 13"/>
          <p:cNvSpPr/>
          <p:nvPr/>
        </p:nvSpPr>
        <p:spPr>
          <a:xfrm>
            <a:off x="5219168" y="3645024"/>
            <a:ext cx="3576387" cy="36004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...... the energy released........</a:t>
            </a:r>
            <a:endParaRPr lang="en-GB" dirty="0"/>
          </a:p>
        </p:txBody>
      </p:sp>
      <p:sp>
        <p:nvSpPr>
          <p:cNvPr id="15" name="Rectangle 14"/>
          <p:cNvSpPr/>
          <p:nvPr/>
        </p:nvSpPr>
        <p:spPr>
          <a:xfrm>
            <a:off x="5219168" y="4149080"/>
            <a:ext cx="3576387" cy="36004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.......is less........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15704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9.2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70756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8523288" algn="r"/>
              </a:tabLst>
            </a:pPr>
            <a:r>
              <a:rPr lang="en-US" sz="2100" dirty="0" smtClean="0"/>
              <a:t>Complete the table to calculate the energy change when 1 mole </a:t>
            </a:r>
            <a:br>
              <a:rPr lang="en-US" sz="2100" dirty="0" smtClean="0"/>
            </a:br>
            <a:r>
              <a:rPr lang="en-US" sz="2100" dirty="0" smtClean="0"/>
              <a:t>of methane reacts with excess oxygen to form carbon dioxide </a:t>
            </a:r>
            <a:br>
              <a:rPr lang="en-US" sz="2100" dirty="0" smtClean="0"/>
            </a:br>
            <a:r>
              <a:rPr lang="en-US" sz="2100" dirty="0" smtClean="0"/>
              <a:t>and water.</a:t>
            </a:r>
            <a:br>
              <a:rPr lang="en-US" sz="2100" dirty="0" smtClean="0"/>
            </a:br>
            <a:r>
              <a:rPr lang="en-US" sz="2100" dirty="0" smtClean="0"/>
              <a:t> 	       H</a:t>
            </a:r>
            <a:br>
              <a:rPr lang="en-US" sz="2100" dirty="0" smtClean="0"/>
            </a:br>
            <a:r>
              <a:rPr lang="en-US" sz="2100" dirty="0" smtClean="0"/>
              <a:t>	</a:t>
            </a:r>
            <a:br>
              <a:rPr lang="en-US" sz="2100" dirty="0" smtClean="0"/>
            </a:br>
            <a:r>
              <a:rPr lang="en-US" sz="2100" dirty="0" smtClean="0"/>
              <a:t>     H —C — H </a:t>
            </a:r>
            <a:r>
              <a:rPr lang="en-US" sz="2100" dirty="0" smtClean="0">
                <a:sym typeface="Wingdings 3" panose="05040102010807070707" pitchFamily="18" charset="2"/>
              </a:rPr>
              <a:t>+ </a:t>
            </a:r>
            <a:r>
              <a:rPr lang="en-US" sz="2100" dirty="0" smtClean="0"/>
              <a:t>H    </a:t>
            </a:r>
            <a:r>
              <a:rPr lang="en-US" sz="2100" dirty="0" smtClean="0">
                <a:sym typeface="Wingdings 3" panose="05040102010807070707" pitchFamily="18" charset="2"/>
              </a:rPr>
              <a:t></a:t>
            </a:r>
            <a:r>
              <a:rPr lang="en-US" sz="2100" dirty="0" smtClean="0"/>
              <a:t>  O=C   +  2 H — O — H</a:t>
            </a:r>
            <a:br>
              <a:rPr lang="en-US" sz="2100" dirty="0" smtClean="0"/>
            </a:br>
            <a:r>
              <a:rPr lang="en-US" sz="2100" dirty="0" smtClean="0"/>
              <a:t>	</a:t>
            </a:r>
            <a:br>
              <a:rPr lang="en-US" sz="2100" dirty="0" smtClean="0"/>
            </a:br>
            <a:r>
              <a:rPr lang="en-US" sz="2100" dirty="0" smtClean="0"/>
              <a:t>	       H</a:t>
            </a:r>
            <a:br>
              <a:rPr lang="en-US" sz="2100" dirty="0" smtClean="0"/>
            </a:br>
            <a:r>
              <a:rPr lang="nl-NL" sz="2100" dirty="0" smtClean="0"/>
              <a:t>Bond energies in kJ/mol: C-H 413, O=O 498, C=O 805, O-H 464</a:t>
            </a:r>
            <a:br>
              <a:rPr lang="nl-NL" sz="2100" dirty="0" smtClean="0"/>
            </a:br>
            <a:r>
              <a:rPr lang="nl-NL" sz="2100" dirty="0" smtClean="0"/>
              <a:t/>
            </a:r>
            <a:br>
              <a:rPr lang="nl-NL" sz="2100" dirty="0" smtClean="0"/>
            </a:br>
            <a:r>
              <a:rPr lang="nl-NL" sz="2100" dirty="0" smtClean="0"/>
              <a:t/>
            </a:r>
            <a:br>
              <a:rPr lang="nl-NL" sz="2100" dirty="0" smtClean="0"/>
            </a:br>
            <a:r>
              <a:rPr lang="nl-NL" sz="2100" dirty="0" smtClean="0"/>
              <a:t/>
            </a:r>
            <a:br>
              <a:rPr lang="nl-NL" sz="2100" dirty="0" smtClean="0"/>
            </a:br>
            <a:r>
              <a:rPr lang="nl-NL" sz="2100" dirty="0" smtClean="0"/>
              <a:t/>
            </a:r>
            <a:br>
              <a:rPr lang="nl-NL" sz="2100" dirty="0" smtClean="0"/>
            </a:br>
            <a:r>
              <a:rPr lang="nl-NL" sz="2100" dirty="0" smtClean="0"/>
              <a:t/>
            </a:r>
            <a:br>
              <a:rPr lang="nl-NL" sz="2100" dirty="0" smtClean="0"/>
            </a:br>
            <a:r>
              <a:rPr lang="nl-NL" sz="2000" dirty="0" smtClean="0"/>
              <a:t/>
            </a:r>
            <a:br>
              <a:rPr lang="nl-NL" sz="2000" dirty="0" smtClean="0"/>
            </a:br>
            <a:r>
              <a:rPr lang="nl-NL" sz="2100" dirty="0" smtClean="0"/>
              <a:t/>
            </a:r>
            <a:br>
              <a:rPr lang="nl-NL" sz="2100" dirty="0" smtClean="0"/>
            </a:br>
            <a:r>
              <a:rPr lang="nl-NL" sz="2100" dirty="0" smtClean="0"/>
              <a:t>Overall energy change = (+ ______ ) + ( - ______ ) = _______ kJ</a:t>
            </a:r>
            <a:endParaRPr lang="en-US" sz="21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47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0378083"/>
              </p:ext>
            </p:extLst>
          </p:nvPr>
        </p:nvGraphicFramePr>
        <p:xfrm>
          <a:off x="323528" y="4221088"/>
          <a:ext cx="8424936" cy="165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2468"/>
                <a:gridCol w="4212468"/>
              </a:tblGrid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Bonds broken (endothermic +) / kJ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Bonds formed (exothermic - ) / kJ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pt-BR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x (C-H) = 4 x 413 - __________</a:t>
                      </a:r>
                    </a:p>
                    <a:p>
                      <a:r>
                        <a:rPr lang="pt-BR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_______ x (O = O ) = _____________ = ______________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GB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 ________________</a:t>
                      </a:r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cxnSp>
        <p:nvCxnSpPr>
          <p:cNvPr id="17" name="Straight Connector 16"/>
          <p:cNvCxnSpPr/>
          <p:nvPr/>
        </p:nvCxnSpPr>
        <p:spPr>
          <a:xfrm>
            <a:off x="1691680" y="3068960"/>
            <a:ext cx="0" cy="36004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1691680" y="2492896"/>
            <a:ext cx="0" cy="36004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728125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9.2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092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tabLst>
                <a:tab pos="809625" algn="l"/>
                <a:tab pos="8523288" algn="r"/>
              </a:tabLst>
            </a:pPr>
            <a:r>
              <a:rPr lang="en-US" sz="3200" b="1" dirty="0" smtClean="0"/>
              <a:t>Extension</a:t>
            </a:r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8523288" algn="r"/>
              </a:tabLst>
            </a:pPr>
            <a:r>
              <a:rPr lang="en-US" sz="3200" dirty="0" smtClean="0"/>
              <a:t>Calculate </a:t>
            </a:r>
            <a:r>
              <a:rPr lang="en-US" sz="3200" dirty="0"/>
              <a:t>the energy change of the reaction using the bond energies above and H-H = 436 </a:t>
            </a:r>
            <a:r>
              <a:rPr lang="en-US" sz="3200" dirty="0" smtClean="0"/>
              <a:t>kJ/mol.</a:t>
            </a:r>
            <a:br>
              <a:rPr lang="en-US" sz="3200" dirty="0" smtClean="0"/>
            </a:br>
            <a:r>
              <a:rPr lang="en-US" sz="3200" b="1" dirty="0" smtClean="0">
                <a:solidFill>
                  <a:srgbClr val="FF0000"/>
                </a:solidFill>
              </a:rPr>
              <a:t>2H</a:t>
            </a:r>
            <a:r>
              <a:rPr lang="en-US" sz="3200" b="1" baseline="-25000" dirty="0" smtClean="0">
                <a:solidFill>
                  <a:srgbClr val="FF0000"/>
                </a:solidFill>
              </a:rPr>
              <a:t>2 </a:t>
            </a:r>
            <a:r>
              <a:rPr lang="en-US" sz="3200" b="1" dirty="0" smtClean="0">
                <a:solidFill>
                  <a:srgbClr val="FF0000"/>
                </a:solidFill>
              </a:rPr>
              <a:t>(</a:t>
            </a:r>
            <a:r>
              <a:rPr lang="en-US" sz="3200" b="1" i="1" dirty="0" smtClean="0">
                <a:solidFill>
                  <a:srgbClr val="FF0000"/>
                </a:solidFill>
              </a:rPr>
              <a:t>g</a:t>
            </a:r>
            <a:r>
              <a:rPr lang="en-US" sz="3200" b="1" dirty="0">
                <a:solidFill>
                  <a:srgbClr val="FF0000"/>
                </a:solidFill>
              </a:rPr>
              <a:t>) + </a:t>
            </a:r>
            <a:r>
              <a:rPr lang="en-US" sz="3200" b="1" dirty="0" smtClean="0">
                <a:solidFill>
                  <a:srgbClr val="FF0000"/>
                </a:solidFill>
              </a:rPr>
              <a:t>O</a:t>
            </a:r>
            <a:r>
              <a:rPr lang="en-US" sz="3200" b="1" baseline="-25000" dirty="0" smtClean="0">
                <a:solidFill>
                  <a:srgbClr val="FF0000"/>
                </a:solidFill>
              </a:rPr>
              <a:t>2 </a:t>
            </a:r>
            <a:r>
              <a:rPr lang="en-US" sz="3200" b="1" dirty="0" smtClean="0">
                <a:solidFill>
                  <a:srgbClr val="FF0000"/>
                </a:solidFill>
              </a:rPr>
              <a:t>(</a:t>
            </a:r>
            <a:r>
              <a:rPr lang="en-US" sz="3200" b="1" i="1" dirty="0" smtClean="0">
                <a:solidFill>
                  <a:srgbClr val="FF0000"/>
                </a:solidFill>
              </a:rPr>
              <a:t>g</a:t>
            </a:r>
            <a:r>
              <a:rPr lang="en-US" sz="3200" b="1" dirty="0">
                <a:solidFill>
                  <a:srgbClr val="FF0000"/>
                </a:solidFill>
              </a:rPr>
              <a:t>) </a:t>
            </a:r>
            <a:r>
              <a:rPr lang="en-US" sz="3200" b="1" dirty="0" smtClean="0">
                <a:solidFill>
                  <a:srgbClr val="FF0000"/>
                </a:solidFill>
                <a:sym typeface="Wingdings 3" panose="05040102010807070707" pitchFamily="18" charset="2"/>
              </a:rPr>
              <a:t></a:t>
            </a:r>
            <a:r>
              <a:rPr lang="en-US" sz="3200" b="1" dirty="0" smtClean="0">
                <a:solidFill>
                  <a:srgbClr val="FF0000"/>
                </a:solidFill>
              </a:rPr>
              <a:t> 2H2O (</a:t>
            </a:r>
            <a:r>
              <a:rPr lang="en-US" sz="3200" b="1" i="1" dirty="0" smtClean="0">
                <a:solidFill>
                  <a:srgbClr val="FF0000"/>
                </a:solidFill>
              </a:rPr>
              <a:t>g</a:t>
            </a:r>
            <a:r>
              <a:rPr lang="en-US" sz="3200" b="1" dirty="0">
                <a:solidFill>
                  <a:srgbClr val="FF0000"/>
                </a:solidFill>
              </a:rPr>
              <a:t>) </a:t>
            </a:r>
            <a:r>
              <a:rPr lang="en-US" sz="3200" dirty="0" smtClean="0"/>
              <a:t>	[</a:t>
            </a:r>
            <a:r>
              <a:rPr lang="en-US" sz="3200" dirty="0"/>
              <a:t>5]</a:t>
            </a:r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8523288" algn="r"/>
              </a:tabLst>
            </a:pPr>
            <a:r>
              <a:rPr lang="en-US" sz="3200" dirty="0" smtClean="0"/>
              <a:t>The </a:t>
            </a:r>
            <a:r>
              <a:rPr lang="en-US" sz="3200" dirty="0"/>
              <a:t>bond energy of the </a:t>
            </a:r>
            <a:r>
              <a:rPr lang="en-US" sz="3200" dirty="0" smtClean="0"/>
              <a:t>C=O </a:t>
            </a:r>
            <a:r>
              <a:rPr lang="en-US" sz="3200" dirty="0"/>
              <a:t>bond in </a:t>
            </a:r>
            <a:r>
              <a:rPr lang="en-US" sz="3200" dirty="0" smtClean="0"/>
              <a:t>CO</a:t>
            </a:r>
            <a:r>
              <a:rPr lang="en-US" sz="3200" baseline="-25000" dirty="0" smtClean="0"/>
              <a:t>2</a:t>
            </a:r>
            <a:r>
              <a:rPr lang="en-US" sz="3200" dirty="0" smtClean="0"/>
              <a:t> </a:t>
            </a:r>
            <a:r>
              <a:rPr lang="en-US" sz="3200" dirty="0"/>
              <a:t>is 805 kJ/mol. The bond energy of the </a:t>
            </a:r>
            <a:r>
              <a:rPr lang="en-US" sz="3200" dirty="0" smtClean="0"/>
              <a:t>C=O </a:t>
            </a:r>
            <a:r>
              <a:rPr lang="en-US" sz="3200" dirty="0"/>
              <a:t>bond in </a:t>
            </a:r>
            <a:r>
              <a:rPr lang="en-US" sz="3200" dirty="0" smtClean="0"/>
              <a:t>propanone,</a:t>
            </a:r>
            <a:br>
              <a:rPr lang="en-US" sz="3200" dirty="0" smtClean="0"/>
            </a:br>
            <a:r>
              <a:rPr lang="en-US" sz="3200" dirty="0" smtClean="0"/>
              <a:t>CH</a:t>
            </a:r>
            <a:r>
              <a:rPr lang="en-US" sz="3200" baseline="-25000" dirty="0" smtClean="0"/>
              <a:t>3</a:t>
            </a:r>
            <a:r>
              <a:rPr lang="en-US" sz="3200" dirty="0" smtClean="0"/>
              <a:t>COCH</a:t>
            </a:r>
            <a:r>
              <a:rPr lang="en-US" sz="3200" baseline="-25000" dirty="0" smtClean="0"/>
              <a:t>3</a:t>
            </a:r>
            <a:r>
              <a:rPr lang="en-US" sz="3200" dirty="0"/>
              <a:t>, is 749 kJ/mol. Suggest why they are different. </a:t>
            </a:r>
            <a:r>
              <a:rPr lang="en-US" sz="3200" dirty="0" smtClean="0"/>
              <a:t>	[</a:t>
            </a:r>
            <a:r>
              <a:rPr lang="en-US" sz="3200" dirty="0"/>
              <a:t>2</a:t>
            </a:r>
            <a:r>
              <a:rPr lang="en-US" sz="3200" dirty="0" smtClean="0"/>
              <a:t>]</a:t>
            </a:r>
            <a:br>
              <a:rPr lang="en-US" sz="3200" dirty="0" smtClean="0"/>
            </a:br>
            <a:endParaRPr lang="en-US" sz="32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47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983533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9.3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4031873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8523288" algn="r"/>
              </a:tabLst>
            </a:pPr>
            <a:r>
              <a:rPr lang="en-US" sz="3600" dirty="0"/>
              <a:t>Methane burns in excess air to form carbon dioxide and </a:t>
            </a:r>
            <a:r>
              <a:rPr lang="en-US" sz="3600" dirty="0" smtClean="0"/>
              <a:t>water.</a:t>
            </a:r>
            <a:br>
              <a:rPr lang="en-US" sz="3600" dirty="0" smtClean="0"/>
            </a:br>
            <a:r>
              <a:rPr lang="en-US" sz="3600" b="1" dirty="0" smtClean="0">
                <a:solidFill>
                  <a:srgbClr val="FF0000"/>
                </a:solidFill>
              </a:rPr>
              <a:t>CH</a:t>
            </a:r>
            <a:r>
              <a:rPr lang="en-US" sz="3600" b="1" baseline="-25000" dirty="0" smtClean="0">
                <a:solidFill>
                  <a:srgbClr val="FF0000"/>
                </a:solidFill>
              </a:rPr>
              <a:t>4 </a:t>
            </a:r>
            <a:r>
              <a:rPr lang="en-US" sz="3600" b="1" dirty="0" smtClean="0">
                <a:solidFill>
                  <a:srgbClr val="FF0000"/>
                </a:solidFill>
              </a:rPr>
              <a:t>(</a:t>
            </a:r>
            <a:r>
              <a:rPr lang="en-US" sz="3600" b="1" i="1" dirty="0" smtClean="0">
                <a:solidFill>
                  <a:srgbClr val="FF0000"/>
                </a:solidFill>
              </a:rPr>
              <a:t>g</a:t>
            </a:r>
            <a:r>
              <a:rPr lang="en-US" sz="3600" b="1" dirty="0">
                <a:solidFill>
                  <a:srgbClr val="FF0000"/>
                </a:solidFill>
              </a:rPr>
              <a:t>) + </a:t>
            </a:r>
            <a:r>
              <a:rPr lang="en-US" sz="3600" b="1" dirty="0" smtClean="0">
                <a:solidFill>
                  <a:srgbClr val="FF0000"/>
                </a:solidFill>
              </a:rPr>
              <a:t>2O</a:t>
            </a:r>
            <a:r>
              <a:rPr lang="en-US" sz="3600" b="1" baseline="-25000" dirty="0" smtClean="0">
                <a:solidFill>
                  <a:srgbClr val="FF0000"/>
                </a:solidFill>
              </a:rPr>
              <a:t>2 </a:t>
            </a:r>
            <a:r>
              <a:rPr lang="en-US" sz="3600" b="1" dirty="0" smtClean="0">
                <a:solidFill>
                  <a:srgbClr val="FF0000"/>
                </a:solidFill>
              </a:rPr>
              <a:t>(</a:t>
            </a:r>
            <a:r>
              <a:rPr lang="en-US" sz="3600" b="1" i="1" dirty="0" smtClean="0">
                <a:solidFill>
                  <a:srgbClr val="FF0000"/>
                </a:solidFill>
              </a:rPr>
              <a:t>g</a:t>
            </a:r>
            <a:r>
              <a:rPr lang="en-US" sz="3600" b="1" dirty="0">
                <a:solidFill>
                  <a:srgbClr val="FF0000"/>
                </a:solidFill>
              </a:rPr>
              <a:t>) </a:t>
            </a:r>
            <a:r>
              <a:rPr lang="en-IE" sz="4000" b="1" dirty="0">
                <a:solidFill>
                  <a:srgbClr val="FF0000"/>
                </a:solidFill>
                <a:sym typeface="Wingdings 3" panose="05040102010807070707" pitchFamily="18" charset="2"/>
              </a:rPr>
              <a:t></a:t>
            </a:r>
            <a:r>
              <a:rPr lang="en-US" sz="3600" b="1" dirty="0" smtClean="0">
                <a:solidFill>
                  <a:srgbClr val="FF0000"/>
                </a:solidFill>
              </a:rPr>
              <a:t> CO</a:t>
            </a:r>
            <a:r>
              <a:rPr lang="en-US" sz="3600" b="1" baseline="-25000" dirty="0" smtClean="0">
                <a:solidFill>
                  <a:srgbClr val="FF0000"/>
                </a:solidFill>
              </a:rPr>
              <a:t>2 </a:t>
            </a:r>
            <a:r>
              <a:rPr lang="en-US" sz="3600" b="1" dirty="0" smtClean="0">
                <a:solidFill>
                  <a:srgbClr val="FF0000"/>
                </a:solidFill>
              </a:rPr>
              <a:t>(</a:t>
            </a:r>
            <a:r>
              <a:rPr lang="en-US" sz="3600" b="1" i="1" dirty="0" smtClean="0">
                <a:solidFill>
                  <a:srgbClr val="FF0000"/>
                </a:solidFill>
              </a:rPr>
              <a:t>g</a:t>
            </a:r>
            <a:r>
              <a:rPr lang="en-US" sz="3600" b="1" dirty="0">
                <a:solidFill>
                  <a:srgbClr val="FF0000"/>
                </a:solidFill>
              </a:rPr>
              <a:t>) + </a:t>
            </a:r>
            <a:r>
              <a:rPr lang="en-US" sz="3600" b="1" dirty="0" smtClean="0">
                <a:solidFill>
                  <a:srgbClr val="FF0000"/>
                </a:solidFill>
              </a:rPr>
              <a:t>2H</a:t>
            </a:r>
            <a:r>
              <a:rPr lang="en-US" sz="36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3600" b="1" dirty="0" smtClean="0">
                <a:solidFill>
                  <a:srgbClr val="FF0000"/>
                </a:solidFill>
              </a:rPr>
              <a:t>O (</a:t>
            </a:r>
            <a:r>
              <a:rPr lang="en-US" sz="3600" b="1" i="1" dirty="0" smtClean="0">
                <a:solidFill>
                  <a:srgbClr val="FF0000"/>
                </a:solidFill>
              </a:rPr>
              <a:t>I</a:t>
            </a:r>
            <a:r>
              <a:rPr lang="en-US" sz="3600" b="1" dirty="0">
                <a:solidFill>
                  <a:srgbClr val="FF0000"/>
                </a:solidFill>
              </a:rPr>
              <a:t>) </a:t>
            </a:r>
            <a:r>
              <a:rPr lang="en-US" sz="3600" dirty="0"/>
              <a:t>Energy change = -818 kJ/</a:t>
            </a:r>
            <a:r>
              <a:rPr lang="en-US" sz="3600" dirty="0" err="1"/>
              <a:t>mol</a:t>
            </a:r>
            <a:r>
              <a:rPr lang="en-US" sz="3600" dirty="0"/>
              <a:t> </a:t>
            </a:r>
            <a:r>
              <a:rPr lang="en-US" sz="3600" dirty="0" smtClean="0"/>
              <a:t>methane.</a:t>
            </a:r>
            <a:br>
              <a:rPr lang="en-US" sz="3600" dirty="0" smtClean="0"/>
            </a:br>
            <a:r>
              <a:rPr lang="en-US" sz="3600" dirty="0" smtClean="0"/>
              <a:t>Draw </a:t>
            </a:r>
            <a:r>
              <a:rPr lang="en-US" sz="3600" dirty="0"/>
              <a:t>a labelled energy level diagram for this reaction</a:t>
            </a:r>
            <a:r>
              <a:rPr lang="en-US" sz="3600" dirty="0" smtClean="0"/>
              <a:t>.	[3]</a:t>
            </a:r>
            <a:br>
              <a:rPr lang="en-US" sz="3600" dirty="0" smtClean="0"/>
            </a:br>
            <a:endParaRPr lang="en-US" sz="36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47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5743335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9.3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693866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8523288" algn="r"/>
              </a:tabLst>
            </a:pPr>
            <a:r>
              <a:rPr lang="en-US" sz="1600" dirty="0"/>
              <a:t>The table shows the temperature changes produced by burning the fuels A, B, C, and D underneath a </a:t>
            </a:r>
            <a:r>
              <a:rPr lang="en-US" sz="1600" dirty="0" smtClean="0"/>
              <a:t>copper can </a:t>
            </a:r>
            <a:r>
              <a:rPr lang="en-US" sz="1600" dirty="0"/>
              <a:t>filled with 100 cm3 of water</a:t>
            </a:r>
            <a:r>
              <a:rPr lang="en-US" sz="1600" dirty="0" smtClean="0"/>
              <a:t>.</a:t>
            </a:r>
            <a:br>
              <a:rPr lang="en-US" sz="1600" dirty="0" smtClean="0"/>
            </a:br>
            <a:endParaRPr lang="en-US" sz="280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8523288" algn="r"/>
              </a:tabLst>
            </a:pPr>
            <a:endParaRPr lang="en-US" sz="1600" dirty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8523288" algn="r"/>
              </a:tabLst>
            </a:pPr>
            <a:endParaRPr lang="en-US" sz="160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8523288" algn="r"/>
              </a:tabLst>
            </a:pPr>
            <a:endParaRPr lang="en-US" sz="1600" dirty="0"/>
          </a:p>
          <a:p>
            <a:pPr>
              <a:buClr>
                <a:srgbClr val="C00000"/>
              </a:buClr>
              <a:tabLst>
                <a:tab pos="809625" algn="l"/>
                <a:tab pos="8523288" algn="r"/>
              </a:tabLst>
            </a:pPr>
            <a:r>
              <a:rPr lang="en-US" sz="1600" dirty="0" smtClean="0"/>
              <a:t/>
            </a:r>
            <a:br>
              <a:rPr lang="en-US" sz="1600" dirty="0" smtClean="0"/>
            </a:br>
            <a:endParaRPr lang="en-US" sz="160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8523288" algn="r"/>
              </a:tabLst>
            </a:pPr>
            <a:endParaRPr lang="en-US" sz="1600" dirty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8523288" algn="r"/>
              </a:tabLst>
            </a:pPr>
            <a:endParaRPr lang="en-US" sz="1600" dirty="0" smtClean="0"/>
          </a:p>
          <a:p>
            <a:pPr marL="457200" indent="-457200">
              <a:buClr>
                <a:srgbClr val="C00000"/>
              </a:buClr>
              <a:buFont typeface="+mj-lt"/>
              <a:buAutoNum type="alphaLcPeriod"/>
              <a:tabLst>
                <a:tab pos="809625" algn="l"/>
                <a:tab pos="8523288" algn="r"/>
              </a:tabLst>
            </a:pPr>
            <a:r>
              <a:rPr lang="en-US" sz="1600" dirty="0" smtClean="0"/>
              <a:t>Which </a:t>
            </a:r>
            <a:r>
              <a:rPr lang="en-US" sz="1600" dirty="0"/>
              <a:t>fuel gave the greatest temperature rise in the experiment</a:t>
            </a:r>
            <a:r>
              <a:rPr lang="en-US" sz="1600" dirty="0" smtClean="0"/>
              <a:t>? ____________________________________________________________________	 </a:t>
            </a:r>
            <a:r>
              <a:rPr lang="en-US" sz="1600" dirty="0"/>
              <a:t>[</a:t>
            </a:r>
            <a:r>
              <a:rPr lang="en-US" sz="1600" dirty="0" smtClean="0"/>
              <a:t>1]</a:t>
            </a:r>
            <a:endParaRPr lang="en-US" sz="1600" dirty="0"/>
          </a:p>
          <a:p>
            <a:pPr marL="457200" indent="-457200">
              <a:buClr>
                <a:srgbClr val="C00000"/>
              </a:buClr>
              <a:buFont typeface="+mj-lt"/>
              <a:buAutoNum type="alphaLcPeriod"/>
              <a:tabLst>
                <a:tab pos="809625" algn="l"/>
                <a:tab pos="8523288" algn="r"/>
              </a:tabLst>
            </a:pPr>
            <a:r>
              <a:rPr lang="en-US" sz="1600" dirty="0" smtClean="0"/>
              <a:t>Which </a:t>
            </a:r>
            <a:r>
              <a:rPr lang="en-US" sz="1600" dirty="0"/>
              <a:t>fuel produced the most energy per gram</a:t>
            </a:r>
            <a:r>
              <a:rPr lang="en-US" sz="1600" dirty="0" smtClean="0"/>
              <a:t>? ____________________________________________________________________ 	[1]</a:t>
            </a:r>
            <a:br>
              <a:rPr lang="en-US" sz="1600" dirty="0" smtClean="0"/>
            </a:br>
            <a:r>
              <a:rPr lang="en-US" sz="1600" b="1" dirty="0" err="1" smtClean="0"/>
              <a:t>i</a:t>
            </a:r>
            <a:r>
              <a:rPr lang="en-US" sz="1600" b="1" dirty="0"/>
              <a:t>. </a:t>
            </a:r>
            <a:r>
              <a:rPr lang="en-US" sz="1600" dirty="0"/>
              <a:t>Which fuel would be the cheapest to transport by the </a:t>
            </a:r>
            <a:r>
              <a:rPr lang="en-US" sz="1600" dirty="0" smtClean="0"/>
              <a:t>lorry load</a:t>
            </a:r>
            <a:r>
              <a:rPr lang="en-US" sz="1600" dirty="0"/>
              <a:t>? Give a reason for your answer</a:t>
            </a:r>
            <a:r>
              <a:rPr lang="en-US" sz="1600" dirty="0" smtClean="0"/>
              <a:t>.</a:t>
            </a:r>
            <a:br>
              <a:rPr lang="en-US" sz="1600" dirty="0" smtClean="0"/>
            </a:br>
            <a:r>
              <a:rPr lang="en-US" sz="1600" dirty="0" smtClean="0"/>
              <a:t>____________________________________________________________________________________________________________________________________________ [2]</a:t>
            </a:r>
            <a:br>
              <a:rPr lang="en-US" sz="1600" dirty="0" smtClean="0"/>
            </a:br>
            <a:r>
              <a:rPr lang="en-US" sz="1600" b="1" dirty="0" smtClean="0"/>
              <a:t>ii</a:t>
            </a:r>
            <a:r>
              <a:rPr lang="en-US" sz="1600" dirty="0"/>
              <a:t>. Apart from your answer to part c. </a:t>
            </a:r>
            <a:r>
              <a:rPr lang="en-US" sz="1600" dirty="0" err="1"/>
              <a:t>i</a:t>
            </a:r>
            <a:r>
              <a:rPr lang="en-US" sz="1600" dirty="0"/>
              <a:t>. give one other factor that would influence how expensive it is to </a:t>
            </a:r>
            <a:r>
              <a:rPr lang="en-US" sz="1600" dirty="0" smtClean="0"/>
              <a:t>transport a </a:t>
            </a:r>
            <a:r>
              <a:rPr lang="en-US" sz="1600" dirty="0"/>
              <a:t>fuel</a:t>
            </a:r>
            <a:r>
              <a:rPr lang="en-US" sz="1600" dirty="0" smtClean="0"/>
              <a:t>.</a:t>
            </a:r>
            <a:br>
              <a:rPr lang="en-US" sz="1600" dirty="0" smtClean="0"/>
            </a:br>
            <a:r>
              <a:rPr lang="en-US" sz="1600" dirty="0" smtClean="0"/>
              <a:t>_________________________________________________________________________________________________________________________________________ [1]</a:t>
            </a:r>
            <a:endParaRPr lang="en-US" sz="16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47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5519054"/>
              </p:ext>
            </p:extLst>
          </p:nvPr>
        </p:nvGraphicFramePr>
        <p:xfrm>
          <a:off x="323528" y="1752600"/>
          <a:ext cx="8568950" cy="1920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0080"/>
                <a:gridCol w="1800200"/>
                <a:gridCol w="2304256"/>
                <a:gridCol w="2030624"/>
                <a:gridCol w="1713790"/>
              </a:tblGrid>
              <a:tr h="241226">
                <a:tc>
                  <a:txBody>
                    <a:bodyPr/>
                    <a:lstStyle/>
                    <a:p>
                      <a:r>
                        <a:rPr lang="en-IE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Fuel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Amount Burnt /g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Initial temperature of water /</a:t>
                      </a:r>
                      <a:r>
                        <a:rPr lang="en-IE" sz="1600" baseline="30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IE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 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E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Final temperature of water /</a:t>
                      </a:r>
                      <a:r>
                        <a:rPr lang="en-IE" sz="1600" baseline="30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IE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 </a:t>
                      </a:r>
                      <a:endParaRPr lang="en-GB" sz="1600" dirty="0" smtClean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IE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Density</a:t>
                      </a:r>
                      <a:r>
                        <a:rPr lang="en-IE" sz="16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/g/cm</a:t>
                      </a:r>
                      <a:r>
                        <a:rPr lang="en-IE" sz="1600" baseline="300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GB" sz="1600" baseline="300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41226">
                <a:tc>
                  <a:txBody>
                    <a:bodyPr/>
                    <a:lstStyle/>
                    <a:p>
                      <a:pPr algn="ctr"/>
                      <a:r>
                        <a:rPr lang="en-IE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2.0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0.90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41226">
                <a:tc>
                  <a:txBody>
                    <a:bodyPr/>
                    <a:lstStyle/>
                    <a:p>
                      <a:pPr algn="ctr"/>
                      <a:r>
                        <a:rPr lang="en-IE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1.0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0.55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41226">
                <a:tc>
                  <a:txBody>
                    <a:bodyPr/>
                    <a:lstStyle/>
                    <a:p>
                      <a:pPr algn="ctr"/>
                      <a:r>
                        <a:rPr lang="en-IE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4.0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21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0.87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  <a:tr h="241226">
                <a:tc>
                  <a:txBody>
                    <a:bodyPr/>
                    <a:lstStyle/>
                    <a:p>
                      <a:pPr algn="ctr"/>
                      <a:r>
                        <a:rPr lang="en-IE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3.5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E" sz="16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1.10</a:t>
                      </a:r>
                      <a:endParaRPr lang="en-GB" sz="16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995113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9.3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39978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49263">
              <a:buClr>
                <a:srgbClr val="C00000"/>
              </a:buClr>
              <a:tabLst>
                <a:tab pos="809625" algn="l"/>
                <a:tab pos="8523288" algn="r"/>
              </a:tabLst>
            </a:pPr>
            <a:r>
              <a:rPr lang="en-US" sz="2600" b="1" dirty="0" smtClean="0"/>
              <a:t>d</a:t>
            </a:r>
            <a:r>
              <a:rPr lang="en-US" sz="2600" b="1" dirty="0"/>
              <a:t>.</a:t>
            </a:r>
            <a:r>
              <a:rPr lang="en-US" sz="2600" dirty="0"/>
              <a:t> Complete these sentences about burning fossil fuels using words from the </a:t>
            </a:r>
            <a:r>
              <a:rPr lang="en-US" sz="2600" dirty="0" smtClean="0"/>
              <a:t>list.</a:t>
            </a:r>
            <a:br>
              <a:rPr lang="en-US" sz="2600" dirty="0" smtClean="0"/>
            </a:br>
            <a:r>
              <a:rPr lang="en-US" sz="2600" dirty="0" smtClean="0"/>
              <a:t>Some </a:t>
            </a:r>
            <a:r>
              <a:rPr lang="en-US" sz="2600" dirty="0"/>
              <a:t>words may be used more than </a:t>
            </a:r>
            <a:r>
              <a:rPr lang="en-US" sz="2600" dirty="0" smtClean="0"/>
              <a:t>once.</a:t>
            </a:r>
            <a:br>
              <a:rPr lang="en-US" sz="2600" dirty="0" smtClean="0"/>
            </a:br>
            <a:r>
              <a:rPr lang="en-US" sz="2600" dirty="0" smtClean="0"/>
              <a:t>acid   coal   carbon   dioxide   global   sulfur</a:t>
            </a:r>
            <a:endParaRPr lang="en-US" sz="2600" dirty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8523288" algn="r"/>
              </a:tabLst>
            </a:pPr>
            <a:r>
              <a:rPr lang="en-US" sz="2600" dirty="0"/>
              <a:t>When fossil fuels such </a:t>
            </a:r>
            <a:r>
              <a:rPr lang="en-US" sz="2600" dirty="0" smtClean="0"/>
              <a:t>as __________ burn</a:t>
            </a:r>
            <a:r>
              <a:rPr lang="en-US" sz="2600" dirty="0"/>
              <a:t>, they </a:t>
            </a:r>
            <a:r>
              <a:rPr lang="en-US" sz="2600" dirty="0" smtClean="0"/>
              <a:t>produce ____________ which contributes to ____________ warming. Burning </a:t>
            </a:r>
            <a:r>
              <a:rPr lang="en-US" sz="2600" dirty="0"/>
              <a:t>coal in power stations also </a:t>
            </a:r>
            <a:r>
              <a:rPr lang="en-US" sz="2600" dirty="0" smtClean="0"/>
              <a:t>produces _____________ </a:t>
            </a:r>
            <a:r>
              <a:rPr lang="en-US" sz="2600" dirty="0"/>
              <a:t>, </a:t>
            </a:r>
            <a:r>
              <a:rPr lang="en-US" sz="2600" dirty="0" smtClean="0"/>
              <a:t>which causes ____________ rain</a:t>
            </a:r>
            <a:r>
              <a:rPr lang="en-US" sz="2600" dirty="0"/>
              <a:t>. </a:t>
            </a:r>
            <a:r>
              <a:rPr lang="en-US" sz="2600" dirty="0" smtClean="0"/>
              <a:t>	[</a:t>
            </a:r>
            <a:r>
              <a:rPr lang="en-US" sz="2600" dirty="0"/>
              <a:t>4</a:t>
            </a:r>
            <a:r>
              <a:rPr lang="en-US" sz="2600" dirty="0" smtClean="0"/>
              <a:t>]</a:t>
            </a:r>
          </a:p>
          <a:p>
            <a:pPr>
              <a:buClr>
                <a:srgbClr val="C00000"/>
              </a:buClr>
              <a:tabLst>
                <a:tab pos="809625" algn="l"/>
                <a:tab pos="8523288" algn="r"/>
              </a:tabLst>
            </a:pPr>
            <a:endParaRPr lang="en-US" sz="1600" b="1" dirty="0" smtClean="0"/>
          </a:p>
          <a:p>
            <a:pPr>
              <a:buClr>
                <a:srgbClr val="C00000"/>
              </a:buClr>
              <a:tabLst>
                <a:tab pos="809625" algn="l"/>
                <a:tab pos="8523288" algn="r"/>
              </a:tabLst>
            </a:pPr>
            <a:r>
              <a:rPr lang="en-US" sz="2600" b="1" dirty="0" smtClean="0"/>
              <a:t>Extension</a:t>
            </a:r>
            <a:endParaRPr lang="en-US" sz="2600" b="1" dirty="0"/>
          </a:p>
          <a:p>
            <a:pPr marL="457200" indent="-457200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8523288" algn="r"/>
              </a:tabLst>
            </a:pPr>
            <a:r>
              <a:rPr lang="en-US" sz="2600" dirty="0" smtClean="0"/>
              <a:t>Use </a:t>
            </a:r>
            <a:r>
              <a:rPr lang="en-US" sz="2600" dirty="0"/>
              <a:t>books or the internet to find out how the energy produced when uranium-235 decays is used </a:t>
            </a:r>
            <a:r>
              <a:rPr lang="en-US" sz="2600" dirty="0" smtClean="0"/>
              <a:t>to generate </a:t>
            </a:r>
            <a:r>
              <a:rPr lang="en-US" sz="2600" dirty="0"/>
              <a:t>electricity.  </a:t>
            </a:r>
            <a:r>
              <a:rPr lang="en-US" sz="2600" dirty="0" smtClean="0"/>
              <a:t>                                           [</a:t>
            </a:r>
            <a:r>
              <a:rPr lang="en-US" sz="2600" dirty="0"/>
              <a:t>5]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47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504351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9.4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493812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61950" indent="-361950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8523288" algn="r"/>
              </a:tabLst>
            </a:pPr>
            <a:r>
              <a:rPr lang="en-US" sz="1900" dirty="0" smtClean="0"/>
              <a:t>The </a:t>
            </a:r>
            <a:r>
              <a:rPr lang="en-US" sz="1900" dirty="0"/>
              <a:t>diagram shows </a:t>
            </a:r>
            <a:r>
              <a:rPr lang="en-US" sz="1900" dirty="0" smtClean="0"/>
              <a:t>three electrochemical </a:t>
            </a:r>
            <a:r>
              <a:rPr lang="en-US" sz="1900" dirty="0"/>
              <a:t>cells</a:t>
            </a:r>
            <a:r>
              <a:rPr lang="en-US" sz="1900" dirty="0" smtClean="0"/>
              <a:t>.</a:t>
            </a:r>
            <a:br>
              <a:rPr lang="en-US" sz="1900" dirty="0" smtClean="0"/>
            </a:b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/>
            </a:r>
            <a:br>
              <a:rPr lang="en-US" sz="1900" dirty="0" smtClean="0"/>
            </a:br>
            <a:r>
              <a:rPr lang="en-US" sz="1900" dirty="0" smtClean="0"/>
              <a:t/>
            </a:r>
            <a:br>
              <a:rPr lang="en-US" sz="1900" dirty="0" smtClean="0"/>
            </a:br>
            <a:endParaRPr lang="en-US" sz="900" dirty="0" smtClean="0"/>
          </a:p>
          <a:p>
            <a:pPr marL="723900" indent="-361950">
              <a:buClr>
                <a:srgbClr val="C00000"/>
              </a:buClr>
              <a:buFont typeface="+mj-lt"/>
              <a:buAutoNum type="alphaLcPeriod"/>
              <a:tabLst>
                <a:tab pos="809625" algn="l"/>
                <a:tab pos="8523288" algn="r"/>
              </a:tabLst>
            </a:pPr>
            <a:r>
              <a:rPr lang="en-US" sz="1900" dirty="0" smtClean="0"/>
              <a:t>Copy and complete these sentences about electrochemical cells using </a:t>
            </a:r>
            <a:br>
              <a:rPr lang="en-US" sz="1900" dirty="0" smtClean="0"/>
            </a:br>
            <a:r>
              <a:rPr lang="en-US" sz="1900" dirty="0" smtClean="0"/>
              <a:t>words from the list,</a:t>
            </a:r>
            <a:br>
              <a:rPr lang="en-US" sz="1900" dirty="0" smtClean="0"/>
            </a:br>
            <a:r>
              <a:rPr lang="en-US" sz="1900" b="1" dirty="0" smtClean="0"/>
              <a:t>copper gain ions electrons hydrogen more negative  positive  wires</a:t>
            </a:r>
            <a:br>
              <a:rPr lang="en-US" sz="1900" b="1" dirty="0" smtClean="0"/>
            </a:br>
            <a:r>
              <a:rPr lang="en-US" sz="1900" dirty="0" smtClean="0"/>
              <a:t>Magnesium is _____________ reactive than copper. It forms _____________ more readily than copper. So in cell P magnesium loses electrons. Magnesium becomes the _______________ pole of the cell. The ______________ flow along the ______________ to the ____________ strip. At the ____________ pole of the cell, ________________ ions from the solution _______________ electrons and hydrogen gas is formed.                                                            [9]</a:t>
            </a:r>
            <a:endParaRPr lang="en-US" sz="19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48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14563" t="54202" r="6688" b="14983"/>
          <a:stretch/>
        </p:blipFill>
        <p:spPr>
          <a:xfrm>
            <a:off x="251520" y="1607916"/>
            <a:ext cx="8604956" cy="1893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10340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9.4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39978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61950">
              <a:buClr>
                <a:srgbClr val="C00000"/>
              </a:buClr>
              <a:tabLst>
                <a:tab pos="809625" algn="l"/>
                <a:tab pos="8523288" algn="r"/>
              </a:tabLst>
            </a:pPr>
            <a:r>
              <a:rPr lang="en-US" sz="1900" b="1" dirty="0"/>
              <a:t>b.</a:t>
            </a:r>
            <a:r>
              <a:rPr lang="en-US" sz="1900" dirty="0"/>
              <a:t> The voltage produced in an electrochemical cell is a measure of the reactivity of the two </a:t>
            </a:r>
            <a:r>
              <a:rPr lang="en-US" sz="1900" dirty="0" smtClean="0"/>
              <a:t>metals,</a:t>
            </a:r>
            <a:br>
              <a:rPr lang="en-US" sz="1900" dirty="0" smtClean="0"/>
            </a:br>
            <a:r>
              <a:rPr lang="en-US" sz="1900" dirty="0" smtClean="0"/>
              <a:t>	</a:t>
            </a:r>
            <a:r>
              <a:rPr lang="en-US" sz="1900" b="1" dirty="0" err="1" smtClean="0"/>
              <a:t>i</a:t>
            </a:r>
            <a:r>
              <a:rPr lang="en-US" sz="1900" b="1" dirty="0"/>
              <a:t>.</a:t>
            </a:r>
            <a:r>
              <a:rPr lang="en-US" sz="1900" dirty="0"/>
              <a:t> Look at cells P and Q. Which metal, magnesium or tin, is more </a:t>
            </a:r>
            <a:r>
              <a:rPr lang="en-US" sz="1900" dirty="0" smtClean="0"/>
              <a:t>		   reactive</a:t>
            </a:r>
            <a:r>
              <a:rPr lang="en-US" sz="1900" dirty="0"/>
              <a:t>? Explain your answer</a:t>
            </a:r>
            <a:r>
              <a:rPr lang="en-US" sz="1900" dirty="0" smtClean="0"/>
              <a:t>.</a:t>
            </a:r>
            <a:br>
              <a:rPr lang="en-US" sz="1900" dirty="0" smtClean="0"/>
            </a:br>
            <a:r>
              <a:rPr lang="en-US" sz="1900" dirty="0" smtClean="0"/>
              <a:t>______________________________________________________________________________________________________________________	 </a:t>
            </a:r>
            <a:r>
              <a:rPr lang="en-US" sz="1900" dirty="0"/>
              <a:t>[2</a:t>
            </a:r>
            <a:r>
              <a:rPr lang="en-US" sz="1900" dirty="0" smtClean="0"/>
              <a:t>]</a:t>
            </a:r>
            <a:br>
              <a:rPr lang="en-US" sz="1900" dirty="0" smtClean="0"/>
            </a:br>
            <a:r>
              <a:rPr lang="en-US" sz="1900" dirty="0" smtClean="0"/>
              <a:t>	</a:t>
            </a:r>
            <a:r>
              <a:rPr lang="en-US" sz="1900" b="1" dirty="0" smtClean="0"/>
              <a:t>ii</a:t>
            </a:r>
            <a:r>
              <a:rPr lang="en-US" sz="1900" b="1" dirty="0"/>
              <a:t>. </a:t>
            </a:r>
            <a:r>
              <a:rPr lang="en-US" sz="1900" dirty="0"/>
              <a:t>Deduce the voltage of </a:t>
            </a:r>
            <a:r>
              <a:rPr lang="en-US" sz="1900" dirty="0" smtClean="0"/>
              <a:t>cell R _____________________________	[1]</a:t>
            </a:r>
            <a:br>
              <a:rPr lang="en-US" sz="1900" dirty="0" smtClean="0"/>
            </a:br>
            <a:r>
              <a:rPr lang="en-US" sz="1900" b="1" dirty="0" smtClean="0"/>
              <a:t>c</a:t>
            </a:r>
            <a:r>
              <a:rPr lang="en-US" sz="1900" b="1" dirty="0"/>
              <a:t>.</a:t>
            </a:r>
            <a:r>
              <a:rPr lang="en-US" sz="1900" dirty="0"/>
              <a:t> Part of the reactivity series is shown </a:t>
            </a:r>
            <a:r>
              <a:rPr lang="en-US" sz="1900" dirty="0" smtClean="0"/>
              <a:t>below:</a:t>
            </a:r>
            <a:br>
              <a:rPr lang="en-US" sz="1900" dirty="0" smtClean="0"/>
            </a:br>
            <a:r>
              <a:rPr lang="en-US" sz="1900" b="1" dirty="0" smtClean="0"/>
              <a:t>	                 lithium magnesium zinc iron tin copper silver</a:t>
            </a:r>
            <a:br>
              <a:rPr lang="en-US" sz="1900" b="1" dirty="0" smtClean="0"/>
            </a:br>
            <a:r>
              <a:rPr lang="en-US" sz="1900" dirty="0" smtClean="0"/>
              <a:t>most </a:t>
            </a:r>
            <a:r>
              <a:rPr lang="en-US" sz="1900" dirty="0"/>
              <a:t>reactive </a:t>
            </a:r>
            <a:r>
              <a:rPr lang="en-US" sz="1900" dirty="0" smtClean="0"/>
              <a:t>	least reactive</a:t>
            </a:r>
            <a:br>
              <a:rPr lang="en-US" sz="1900" dirty="0" smtClean="0"/>
            </a:br>
            <a:r>
              <a:rPr lang="en-US" sz="1900" dirty="0" smtClean="0"/>
              <a:t>	</a:t>
            </a:r>
            <a:r>
              <a:rPr lang="en-US" sz="1900" b="1" dirty="0" err="1" smtClean="0"/>
              <a:t>i</a:t>
            </a:r>
            <a:r>
              <a:rPr lang="en-US" sz="1900" b="1" dirty="0"/>
              <a:t>.</a:t>
            </a:r>
            <a:r>
              <a:rPr lang="en-US" sz="1900" dirty="0"/>
              <a:t> </a:t>
            </a:r>
            <a:r>
              <a:rPr lang="en-US" sz="1900" dirty="0" smtClean="0"/>
              <a:t> Which </a:t>
            </a:r>
            <a:r>
              <a:rPr lang="en-US" sz="1900" dirty="0"/>
              <a:t>metal could replace magnesium in cell P to get a higher </a:t>
            </a:r>
            <a:r>
              <a:rPr lang="en-US" sz="1900" dirty="0" smtClean="0"/>
              <a:t>	   	    voltage?</a:t>
            </a:r>
            <a:br>
              <a:rPr lang="en-US" sz="1900" dirty="0" smtClean="0"/>
            </a:br>
            <a:r>
              <a:rPr lang="en-US" sz="1900" dirty="0" smtClean="0"/>
              <a:t>	</a:t>
            </a:r>
            <a:r>
              <a:rPr lang="en-US" sz="1900" b="1" dirty="0" smtClean="0"/>
              <a:t>ii</a:t>
            </a:r>
            <a:r>
              <a:rPr lang="en-US" sz="1900" b="1" dirty="0"/>
              <a:t>.</a:t>
            </a:r>
            <a:r>
              <a:rPr lang="en-US" sz="1900" dirty="0"/>
              <a:t> </a:t>
            </a:r>
            <a:r>
              <a:rPr lang="en-US" sz="1900" dirty="0" smtClean="0"/>
              <a:t> Which </a:t>
            </a:r>
            <a:r>
              <a:rPr lang="en-US" sz="1900" dirty="0"/>
              <a:t>metal could replace copper in cell Q to get a higher </a:t>
            </a:r>
            <a:r>
              <a:rPr lang="en-US" sz="1900" dirty="0" smtClean="0"/>
              <a:t>voltage?</a:t>
            </a:r>
            <a:br>
              <a:rPr lang="en-US" sz="1900" dirty="0" smtClean="0"/>
            </a:br>
            <a:r>
              <a:rPr lang="en-US" sz="1900" dirty="0" smtClean="0"/>
              <a:t>	</a:t>
            </a:r>
            <a:r>
              <a:rPr lang="en-US" sz="1900" b="1" dirty="0" smtClean="0"/>
              <a:t>iii. </a:t>
            </a:r>
            <a:r>
              <a:rPr lang="en-US" sz="1900" dirty="0" smtClean="0"/>
              <a:t>Which </a:t>
            </a:r>
            <a:r>
              <a:rPr lang="en-US" sz="1900" dirty="0"/>
              <a:t>reactive metal could replace magnesium in cell R to obtain a </a:t>
            </a:r>
            <a:r>
              <a:rPr lang="en-US" sz="1900" dirty="0" smtClean="0"/>
              <a:t>	 	     lower </a:t>
            </a:r>
            <a:r>
              <a:rPr lang="en-US" sz="1900" dirty="0"/>
              <a:t>voltage?</a:t>
            </a:r>
          </a:p>
          <a:p>
            <a:pPr>
              <a:buClr>
                <a:srgbClr val="C00000"/>
              </a:buClr>
              <a:tabLst>
                <a:tab pos="809625" algn="l"/>
                <a:tab pos="8523288" algn="r"/>
              </a:tabLst>
            </a:pPr>
            <a:r>
              <a:rPr lang="en-US" sz="1900" b="1" dirty="0" smtClean="0"/>
              <a:t>Extension</a:t>
            </a:r>
          </a:p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8523288" algn="r"/>
              </a:tabLst>
            </a:pPr>
            <a:r>
              <a:rPr lang="en-US" sz="1900" dirty="0" smtClean="0"/>
              <a:t>Use </a:t>
            </a:r>
            <a:r>
              <a:rPr lang="en-US" sz="1900" dirty="0"/>
              <a:t>books or the internet to help you write the two half-equations for the reaction in a fuel cell with </a:t>
            </a:r>
            <a:r>
              <a:rPr lang="en-US" sz="1900" dirty="0" smtClean="0"/>
              <a:t>an acidic </a:t>
            </a:r>
            <a:r>
              <a:rPr lang="en-US" sz="1900" dirty="0"/>
              <a:t>electrolyte.  </a:t>
            </a:r>
            <a:r>
              <a:rPr lang="en-US" sz="1900" dirty="0" smtClean="0"/>
              <a:t>                                   [</a:t>
            </a:r>
            <a:r>
              <a:rPr lang="en-US" sz="1900" dirty="0"/>
              <a:t>4</a:t>
            </a:r>
            <a:r>
              <a:rPr lang="en-US" sz="1900" dirty="0" smtClean="0"/>
              <a:t>]</a:t>
            </a:r>
            <a:br>
              <a:rPr lang="en-US" sz="1900" dirty="0" smtClean="0"/>
            </a:br>
            <a:endParaRPr lang="en-US" sz="12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48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" name="Straight Arrow Connector 4"/>
          <p:cNvCxnSpPr/>
          <p:nvPr/>
        </p:nvCxnSpPr>
        <p:spPr>
          <a:xfrm>
            <a:off x="2267744" y="3933056"/>
            <a:ext cx="5040560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646936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 smtClean="0"/>
              <a:t>3 - Assessment Objectives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900" b="1" dirty="0"/>
              <a:t>AO1: Knowledge with understanding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Candidates should be able to demonstrate knowledge and understanding of: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phenomena, facts, laws, definitions, concepts and theories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vocabulary, terminology and conventions (including symbols, quantities and units)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instruments and apparatus, including techniques of operation and aspects of safety</a:t>
            </a:r>
          </a:p>
          <a:p>
            <a:pPr marL="811213" indent="-371475">
              <a:buClr>
                <a:srgbClr val="0070C0"/>
              </a:buClr>
              <a:buFont typeface="+mj-lt"/>
              <a:buAutoNum type="arabicPeriod"/>
            </a:pPr>
            <a:r>
              <a:rPr lang="en-US" sz="1900" dirty="0" smtClean="0"/>
              <a:t>scientific </a:t>
            </a:r>
            <a:r>
              <a:rPr lang="en-US" sz="1900" dirty="0"/>
              <a:t>and technological applications with their social, economic and environmental implications.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Syllabus content defines the factual material that candidates may be required to recall and </a:t>
            </a:r>
            <a:r>
              <a:rPr lang="en-US" sz="1900" dirty="0" smtClean="0"/>
              <a:t>explain. Candidates </a:t>
            </a:r>
            <a:r>
              <a:rPr lang="en-US" sz="1900" dirty="0"/>
              <a:t>will also be asked questions which require them to apply this material to unfamiliar contexts </a:t>
            </a:r>
            <a:r>
              <a:rPr lang="en-US" sz="1900" dirty="0" smtClean="0"/>
              <a:t>and to </a:t>
            </a:r>
            <a:r>
              <a:rPr lang="en-US" sz="1900" dirty="0"/>
              <a:t>apply knowledge from one area of the syllabus to another.</a:t>
            </a:r>
          </a:p>
          <a:p>
            <a:pPr marL="361950" indent="-36195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900" dirty="0"/>
              <a:t>Questions testing this objective will often begin with one of the following words: define, state, </a:t>
            </a:r>
            <a:r>
              <a:rPr lang="en-US" sz="1900" dirty="0" smtClean="0"/>
              <a:t>describe, explain </a:t>
            </a:r>
            <a:r>
              <a:rPr lang="en-US" sz="1900" dirty="0"/>
              <a:t>(using your knowledge and understanding) or outline (see the Glossary of terms used in </a:t>
            </a:r>
            <a:r>
              <a:rPr lang="en-US" sz="1900" dirty="0" smtClean="0"/>
              <a:t>science papers).</a:t>
            </a:r>
            <a:endParaRPr lang="en-US" sz="1900" dirty="0"/>
          </a:p>
        </p:txBody>
      </p:sp>
    </p:spTree>
    <p:extLst>
      <p:ext uri="{BB962C8B-B14F-4D97-AF65-F5344CB8AC3E}">
        <p14:creationId xmlns:p14="http://schemas.microsoft.com/office/powerpoint/2010/main" val="42361434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9.5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800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457200" indent="-457200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8523288" algn="r"/>
              </a:tabLst>
            </a:pPr>
            <a:r>
              <a:rPr lang="en-US" sz="2600" dirty="0" smtClean="0"/>
              <a:t>Hydrated </a:t>
            </a:r>
            <a:r>
              <a:rPr lang="en-US" sz="2600" dirty="0"/>
              <a:t>and anhydrous cobalt(</a:t>
            </a:r>
            <a:r>
              <a:rPr lang="en-US" sz="2600" dirty="0" err="1"/>
              <a:t>ll</a:t>
            </a:r>
            <a:r>
              <a:rPr lang="en-US" sz="2600" dirty="0"/>
              <a:t>) chloride can be converted to one </a:t>
            </a:r>
            <a:r>
              <a:rPr lang="en-US" sz="2600" dirty="0" smtClean="0"/>
              <a:t>another.</a:t>
            </a:r>
            <a:br>
              <a:rPr lang="en-US" sz="2600" dirty="0" smtClean="0"/>
            </a:br>
            <a:r>
              <a:rPr lang="en-US" sz="2600" b="1" dirty="0" smtClean="0">
                <a:solidFill>
                  <a:srgbClr val="FF0000"/>
                </a:solidFill>
              </a:rPr>
              <a:t>COCI</a:t>
            </a:r>
            <a:r>
              <a:rPr lang="en-US" sz="26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600" b="1" dirty="0" smtClean="0">
                <a:solidFill>
                  <a:srgbClr val="FF0000"/>
                </a:solidFill>
              </a:rPr>
              <a:t>.6H</a:t>
            </a:r>
            <a:r>
              <a:rPr lang="en-US" sz="26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600" b="1" dirty="0" smtClean="0">
                <a:solidFill>
                  <a:srgbClr val="FF0000"/>
                </a:solidFill>
              </a:rPr>
              <a:t>O            COCI</a:t>
            </a:r>
            <a:r>
              <a:rPr lang="en-US" sz="26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600" b="1" dirty="0" smtClean="0">
                <a:solidFill>
                  <a:srgbClr val="FF0000"/>
                </a:solidFill>
              </a:rPr>
              <a:t>         +  6H</a:t>
            </a:r>
            <a:r>
              <a:rPr lang="en-US" sz="26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600" b="1" dirty="0" smtClean="0">
                <a:solidFill>
                  <a:srgbClr val="FF0000"/>
                </a:solidFill>
              </a:rPr>
              <a:t>O    </a:t>
            </a:r>
            <a:r>
              <a:rPr lang="el-GR" sz="2600" b="1" dirty="0" smtClean="0">
                <a:solidFill>
                  <a:srgbClr val="FF0000"/>
                </a:solidFill>
              </a:rPr>
              <a:t>Δ</a:t>
            </a:r>
            <a:r>
              <a:rPr lang="en-US" sz="2600" b="1" dirty="0" smtClean="0">
                <a:solidFill>
                  <a:srgbClr val="FF0000"/>
                </a:solidFill>
              </a:rPr>
              <a:t>H </a:t>
            </a:r>
            <a:r>
              <a:rPr lang="en-US" sz="2600" b="1" dirty="0">
                <a:solidFill>
                  <a:srgbClr val="FF0000"/>
                </a:solidFill>
              </a:rPr>
              <a:t>is </a:t>
            </a:r>
            <a:r>
              <a:rPr lang="en-US" sz="2600" b="1" dirty="0" smtClean="0">
                <a:solidFill>
                  <a:srgbClr val="FF0000"/>
                </a:solidFill>
              </a:rPr>
              <a:t>+</a:t>
            </a:r>
            <a:r>
              <a:rPr lang="en-US" sz="2600" dirty="0" smtClean="0"/>
              <a:t/>
            </a:r>
            <a:br>
              <a:rPr lang="en-US" sz="2600" dirty="0" smtClean="0"/>
            </a:br>
            <a:r>
              <a:rPr lang="en-US" sz="2600" dirty="0" smtClean="0"/>
              <a:t>pink </a:t>
            </a:r>
            <a:r>
              <a:rPr lang="en-US" sz="2600" dirty="0"/>
              <a:t>hydrated </a:t>
            </a:r>
            <a:r>
              <a:rPr lang="en-US" sz="2600" dirty="0" smtClean="0"/>
              <a:t>   blue anhydrous</a:t>
            </a:r>
            <a:br>
              <a:rPr lang="en-US" sz="2600" dirty="0" smtClean="0"/>
            </a:br>
            <a:r>
              <a:rPr lang="en-US" sz="2600" b="1" dirty="0" smtClean="0"/>
              <a:t>a</a:t>
            </a:r>
            <a:r>
              <a:rPr lang="en-US" sz="2600" b="1" dirty="0"/>
              <a:t>.</a:t>
            </a:r>
            <a:r>
              <a:rPr lang="en-US" sz="2600" dirty="0"/>
              <a:t> What is the meaning of the symbol </a:t>
            </a:r>
            <a:r>
              <a:rPr lang="en-US" sz="2600" dirty="0" smtClean="0"/>
              <a:t>_____________________________________________________________________________________	[1]</a:t>
            </a:r>
            <a:br>
              <a:rPr lang="en-US" sz="2600" dirty="0" smtClean="0"/>
            </a:br>
            <a:r>
              <a:rPr lang="en-US" sz="2600" b="1" dirty="0" smtClean="0"/>
              <a:t>b</a:t>
            </a:r>
            <a:r>
              <a:rPr lang="en-US" sz="2600" b="1" dirty="0"/>
              <a:t>.</a:t>
            </a:r>
            <a:r>
              <a:rPr lang="en-US" sz="2600" dirty="0"/>
              <a:t> What would you observe when water is added to anhydrous cobalt(</a:t>
            </a:r>
            <a:r>
              <a:rPr lang="en-US" sz="2600" dirty="0" err="1"/>
              <a:t>ll</a:t>
            </a:r>
            <a:r>
              <a:rPr lang="en-US" sz="2600" dirty="0"/>
              <a:t>) </a:t>
            </a:r>
            <a:r>
              <a:rPr lang="en-US" sz="2600" dirty="0" smtClean="0"/>
              <a:t>chloride? 	[1]</a:t>
            </a:r>
            <a:br>
              <a:rPr lang="en-US" sz="2600" dirty="0" smtClean="0"/>
            </a:br>
            <a:r>
              <a:rPr lang="en-US" sz="2600" b="1" dirty="0" smtClean="0"/>
              <a:t>c</a:t>
            </a:r>
            <a:r>
              <a:rPr lang="en-US" sz="2600" b="1" dirty="0"/>
              <a:t>.</a:t>
            </a:r>
            <a:r>
              <a:rPr lang="en-US" sz="2600" dirty="0"/>
              <a:t> How could you change pink cobalt(</a:t>
            </a:r>
            <a:r>
              <a:rPr lang="en-US" sz="2600" dirty="0" err="1"/>
              <a:t>ll</a:t>
            </a:r>
            <a:r>
              <a:rPr lang="en-US" sz="2600" dirty="0"/>
              <a:t>) chloride to blue cobalt(</a:t>
            </a:r>
            <a:r>
              <a:rPr lang="en-US" sz="2600" dirty="0" err="1"/>
              <a:t>ll</a:t>
            </a:r>
            <a:r>
              <a:rPr lang="en-US" sz="2600" dirty="0"/>
              <a:t>) </a:t>
            </a:r>
            <a:r>
              <a:rPr lang="en-US" sz="2600" dirty="0" smtClean="0"/>
              <a:t>chloride?	[1]</a:t>
            </a:r>
            <a:br>
              <a:rPr lang="en-US" sz="2600" dirty="0" smtClean="0"/>
            </a:br>
            <a:r>
              <a:rPr lang="en-US" sz="2600" b="1" dirty="0" smtClean="0"/>
              <a:t>d</a:t>
            </a:r>
            <a:r>
              <a:rPr lang="en-US" sz="2600" b="1" dirty="0"/>
              <a:t>.</a:t>
            </a:r>
            <a:r>
              <a:rPr lang="en-US" sz="2600" dirty="0"/>
              <a:t> Explain how you know that the reaction blue cobalt(</a:t>
            </a:r>
            <a:r>
              <a:rPr lang="en-US" sz="2600" dirty="0" err="1"/>
              <a:t>ll</a:t>
            </a:r>
            <a:r>
              <a:rPr lang="en-US" sz="2600" dirty="0"/>
              <a:t>) chloride to pink cobalt(</a:t>
            </a:r>
            <a:r>
              <a:rPr lang="en-US" sz="2600" dirty="0" err="1"/>
              <a:t>ll</a:t>
            </a:r>
            <a:r>
              <a:rPr lang="en-US" sz="2600" dirty="0"/>
              <a:t>) chloride is exothermic</a:t>
            </a:r>
            <a:r>
              <a:rPr lang="en-US" sz="2600" dirty="0" smtClean="0"/>
              <a:t>.       [2]</a:t>
            </a:r>
            <a:endParaRPr lang="en-US" sz="26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49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8" name="Group 7"/>
          <p:cNvGrpSpPr/>
          <p:nvPr/>
        </p:nvGrpSpPr>
        <p:grpSpPr>
          <a:xfrm>
            <a:off x="2915816" y="2060848"/>
            <a:ext cx="324036" cy="288033"/>
            <a:chOff x="2339752" y="7245424"/>
            <a:chExt cx="2376264" cy="792087"/>
          </a:xfrm>
        </p:grpSpPr>
        <p:grpSp>
          <p:nvGrpSpPr>
            <p:cNvPr id="10" name="Group 9"/>
            <p:cNvGrpSpPr/>
            <p:nvPr/>
          </p:nvGrpSpPr>
          <p:grpSpPr>
            <a:xfrm>
              <a:off x="2339752" y="7245424"/>
              <a:ext cx="2376264" cy="288032"/>
              <a:chOff x="2339752" y="7245424"/>
              <a:chExt cx="2376264" cy="288032"/>
            </a:xfrm>
          </p:grpSpPr>
          <p:cxnSp>
            <p:nvCxnSpPr>
              <p:cNvPr id="14" name="Straight Connector 13"/>
              <p:cNvCxnSpPr/>
              <p:nvPr/>
            </p:nvCxnSpPr>
            <p:spPr>
              <a:xfrm>
                <a:off x="2339752" y="7533456"/>
                <a:ext cx="2376264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>
                <a:off x="4211960" y="7245424"/>
                <a:ext cx="504056" cy="28803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 10"/>
            <p:cNvGrpSpPr/>
            <p:nvPr/>
          </p:nvGrpSpPr>
          <p:grpSpPr>
            <a:xfrm rot="10800000">
              <a:off x="2339752" y="7749479"/>
              <a:ext cx="2376264" cy="288032"/>
              <a:chOff x="2339752" y="7245424"/>
              <a:chExt cx="2376264" cy="288032"/>
            </a:xfrm>
          </p:grpSpPr>
          <p:cxnSp>
            <p:nvCxnSpPr>
              <p:cNvPr id="12" name="Straight Connector 11"/>
              <p:cNvCxnSpPr/>
              <p:nvPr/>
            </p:nvCxnSpPr>
            <p:spPr>
              <a:xfrm>
                <a:off x="2339752" y="7533456"/>
                <a:ext cx="2376264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4211960" y="7245424"/>
                <a:ext cx="504056" cy="28803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61238419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9.5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632311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514350" indent="-514350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8523288" algn="r"/>
              </a:tabLst>
            </a:pPr>
            <a:r>
              <a:rPr lang="en-US" sz="2400" dirty="0" smtClean="0"/>
              <a:t>Complete </a:t>
            </a:r>
            <a:r>
              <a:rPr lang="en-US" sz="2400" dirty="0"/>
              <a:t>these </a:t>
            </a:r>
            <a:r>
              <a:rPr lang="en-US" sz="2400" dirty="0" smtClean="0"/>
              <a:t>sentences:</a:t>
            </a:r>
            <a:br>
              <a:rPr lang="en-US" sz="2400" dirty="0" smtClean="0"/>
            </a:br>
            <a:r>
              <a:rPr lang="en-US" sz="2400" dirty="0" smtClean="0"/>
              <a:t>a</a:t>
            </a:r>
            <a:r>
              <a:rPr lang="en-US" sz="2400" dirty="0"/>
              <a:t>. In a </a:t>
            </a:r>
            <a:r>
              <a:rPr lang="en-US" sz="2400" dirty="0" smtClean="0"/>
              <a:t>______________ </a:t>
            </a:r>
            <a:r>
              <a:rPr lang="en-US" sz="2400" dirty="0"/>
              <a:t>system, no substances can escape from the reaction </a:t>
            </a:r>
            <a:r>
              <a:rPr lang="en-US" sz="2400" dirty="0" smtClean="0"/>
              <a:t>mixture.</a:t>
            </a:r>
            <a:br>
              <a:rPr lang="en-US" sz="2400" dirty="0" smtClean="0"/>
            </a:br>
            <a:r>
              <a:rPr lang="en-US" sz="2400" dirty="0" smtClean="0"/>
              <a:t>b</a:t>
            </a:r>
            <a:r>
              <a:rPr lang="en-US" sz="2400" dirty="0"/>
              <a:t>. At equilibrium </a:t>
            </a:r>
            <a:r>
              <a:rPr lang="en-US" sz="2400" dirty="0" smtClean="0"/>
              <a:t>the ________________ of the ______________ reaction </a:t>
            </a:r>
            <a:r>
              <a:rPr lang="en-US" sz="2400" dirty="0"/>
              <a:t>is equal to the </a:t>
            </a:r>
            <a:r>
              <a:rPr lang="en-US" sz="2400" dirty="0" smtClean="0"/>
              <a:t>_____________ of the ______________ reaction</a:t>
            </a:r>
            <a:r>
              <a:rPr lang="en-US" sz="2400" dirty="0"/>
              <a:t>.</a:t>
            </a:r>
          </a:p>
          <a:p>
            <a:pPr marL="457200" indent="-457200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8523288" algn="r"/>
              </a:tabLst>
            </a:pPr>
            <a:r>
              <a:rPr lang="en-US" sz="2400" dirty="0" smtClean="0"/>
              <a:t>When </a:t>
            </a:r>
            <a:r>
              <a:rPr lang="en-US" sz="2400" dirty="0"/>
              <a:t>a mixture of hydrogen and iodine is heated, an equilibrium mixture with hydrogen iodide is </a:t>
            </a:r>
            <a:r>
              <a:rPr lang="en-US" sz="2400" dirty="0" smtClean="0"/>
              <a:t>formed.</a:t>
            </a:r>
            <a:br>
              <a:rPr lang="en-US" sz="2400" dirty="0" smtClean="0"/>
            </a:br>
            <a:r>
              <a:rPr lang="en-US" sz="2400" dirty="0" smtClean="0"/>
              <a:t>	</a:t>
            </a:r>
            <a:r>
              <a:rPr lang="en-US" sz="2400" b="1" dirty="0" smtClean="0">
                <a:solidFill>
                  <a:srgbClr val="FF0000"/>
                </a:solidFill>
              </a:rPr>
              <a:t>H</a:t>
            </a:r>
            <a:r>
              <a:rPr lang="en-US" sz="24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400" b="1" dirty="0" smtClean="0">
                <a:solidFill>
                  <a:srgbClr val="FF0000"/>
                </a:solidFill>
              </a:rPr>
              <a:t>(</a:t>
            </a:r>
            <a:r>
              <a:rPr lang="en-US" sz="2400" b="1" i="1" dirty="0" smtClean="0">
                <a:solidFill>
                  <a:srgbClr val="FF0000"/>
                </a:solidFill>
              </a:rPr>
              <a:t>g</a:t>
            </a:r>
            <a:r>
              <a:rPr lang="en-US" sz="2400" b="1" dirty="0">
                <a:solidFill>
                  <a:srgbClr val="FF0000"/>
                </a:solidFill>
              </a:rPr>
              <a:t>) + l</a:t>
            </a:r>
            <a:r>
              <a:rPr lang="en-US" sz="2400" b="1" baseline="-25000" dirty="0">
                <a:solidFill>
                  <a:srgbClr val="FF0000"/>
                </a:solidFill>
              </a:rPr>
              <a:t>2</a:t>
            </a:r>
            <a:r>
              <a:rPr lang="en-US" sz="2400" b="1" dirty="0">
                <a:solidFill>
                  <a:srgbClr val="FF0000"/>
                </a:solidFill>
              </a:rPr>
              <a:t>(</a:t>
            </a:r>
            <a:r>
              <a:rPr lang="en-US" sz="2400" b="1" i="1" dirty="0">
                <a:solidFill>
                  <a:srgbClr val="FF0000"/>
                </a:solidFill>
              </a:rPr>
              <a:t>g</a:t>
            </a:r>
            <a:r>
              <a:rPr lang="en-US" sz="2400" b="1" dirty="0">
                <a:solidFill>
                  <a:srgbClr val="FF0000"/>
                </a:solidFill>
              </a:rPr>
              <a:t>) </a:t>
            </a:r>
            <a:r>
              <a:rPr lang="en-US" sz="2400" b="1" dirty="0" smtClean="0">
                <a:solidFill>
                  <a:srgbClr val="FF0000"/>
                </a:solidFill>
              </a:rPr>
              <a:t>      2HI(</a:t>
            </a:r>
            <a:r>
              <a:rPr lang="en-US" sz="2400" b="1" i="1" dirty="0" smtClean="0">
                <a:solidFill>
                  <a:srgbClr val="FF0000"/>
                </a:solidFill>
              </a:rPr>
              <a:t>g</a:t>
            </a:r>
            <a:r>
              <a:rPr lang="en-US" sz="2400" b="1" dirty="0" smtClean="0">
                <a:solidFill>
                  <a:srgbClr val="FF0000"/>
                </a:solidFill>
              </a:rPr>
              <a:t>)</a:t>
            </a:r>
            <a:br>
              <a:rPr lang="en-US" sz="2400" b="1" dirty="0" smtClean="0">
                <a:solidFill>
                  <a:srgbClr val="FF0000"/>
                </a:solidFill>
              </a:rPr>
            </a:br>
            <a:r>
              <a:rPr lang="en-US" sz="2400" dirty="0" smtClean="0"/>
              <a:t>In </a:t>
            </a:r>
            <a:r>
              <a:rPr lang="en-US" sz="2400" dirty="0"/>
              <a:t>the box on the right, draw the molecules in this </a:t>
            </a:r>
            <a:r>
              <a:rPr lang="en-US" sz="2400" dirty="0" smtClean="0"/>
              <a:t>equilibrium mixture </a:t>
            </a:r>
            <a:r>
              <a:rPr lang="en-US" sz="2400" dirty="0"/>
              <a:t>that contains more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en-US" sz="2400" dirty="0" smtClean="0"/>
              <a:t>product </a:t>
            </a:r>
            <a:r>
              <a:rPr lang="en-US" sz="2400" dirty="0"/>
              <a:t>than </a:t>
            </a:r>
            <a:r>
              <a:rPr lang="en-US" sz="2400" dirty="0" smtClean="0"/>
              <a:t>reactants.</a:t>
            </a:r>
            <a:br>
              <a:rPr lang="en-US" sz="2400" dirty="0" smtClean="0"/>
            </a:br>
            <a:r>
              <a:rPr lang="en-US" sz="2400" dirty="0" smtClean="0"/>
              <a:t>Use </a:t>
            </a:r>
            <a:r>
              <a:rPr lang="en-US" sz="2400" dirty="0"/>
              <a:t>• to represent a molecule of </a:t>
            </a:r>
            <a:r>
              <a:rPr lang="en-US" sz="2400" dirty="0" smtClean="0"/>
              <a:t>l</a:t>
            </a:r>
            <a:r>
              <a:rPr lang="en-US" sz="2400" baseline="-25000" dirty="0" smtClean="0"/>
              <a:t>2</a:t>
            </a:r>
            <a:br>
              <a:rPr lang="en-US" sz="2400" baseline="-25000" dirty="0" smtClean="0"/>
            </a:br>
            <a:r>
              <a:rPr lang="en-US" sz="2400" dirty="0" smtClean="0"/>
              <a:t>Use </a:t>
            </a:r>
            <a:r>
              <a:rPr lang="en-US" sz="2400" dirty="0"/>
              <a:t>o to represent a molecule of </a:t>
            </a:r>
            <a:r>
              <a:rPr lang="en-US" sz="2400" dirty="0" smtClean="0"/>
              <a:t>H</a:t>
            </a:r>
            <a:r>
              <a:rPr lang="en-US" sz="2400" baseline="-25000" dirty="0" smtClean="0"/>
              <a:t>2</a:t>
            </a:r>
            <a:br>
              <a:rPr lang="en-US" sz="2400" baseline="-25000" dirty="0" smtClean="0"/>
            </a:br>
            <a:r>
              <a:rPr lang="en-US" sz="2400" dirty="0" smtClean="0"/>
              <a:t>Use </a:t>
            </a:r>
            <a:r>
              <a:rPr lang="en-US" sz="2400" dirty="0"/>
              <a:t>□ to represent a molecule of HI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49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6" name="Group 15"/>
          <p:cNvGrpSpPr/>
          <p:nvPr/>
        </p:nvGrpSpPr>
        <p:grpSpPr>
          <a:xfrm>
            <a:off x="2843808" y="4149080"/>
            <a:ext cx="324036" cy="288033"/>
            <a:chOff x="2339752" y="7245424"/>
            <a:chExt cx="2376264" cy="792087"/>
          </a:xfrm>
        </p:grpSpPr>
        <p:grpSp>
          <p:nvGrpSpPr>
            <p:cNvPr id="17" name="Group 16"/>
            <p:cNvGrpSpPr/>
            <p:nvPr/>
          </p:nvGrpSpPr>
          <p:grpSpPr>
            <a:xfrm>
              <a:off x="2339752" y="7245424"/>
              <a:ext cx="2376264" cy="288032"/>
              <a:chOff x="2339752" y="7245424"/>
              <a:chExt cx="2376264" cy="288032"/>
            </a:xfrm>
          </p:grpSpPr>
          <p:cxnSp>
            <p:nvCxnSpPr>
              <p:cNvPr id="21" name="Straight Connector 20"/>
              <p:cNvCxnSpPr/>
              <p:nvPr/>
            </p:nvCxnSpPr>
            <p:spPr>
              <a:xfrm>
                <a:off x="2339752" y="7533456"/>
                <a:ext cx="2376264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>
                <a:off x="4211960" y="7245424"/>
                <a:ext cx="504056" cy="28803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Group 17"/>
            <p:cNvGrpSpPr/>
            <p:nvPr/>
          </p:nvGrpSpPr>
          <p:grpSpPr>
            <a:xfrm rot="10800000">
              <a:off x="2339752" y="7749479"/>
              <a:ext cx="2376264" cy="288032"/>
              <a:chOff x="2339752" y="7245424"/>
              <a:chExt cx="2376264" cy="288032"/>
            </a:xfrm>
          </p:grpSpPr>
          <p:cxnSp>
            <p:nvCxnSpPr>
              <p:cNvPr id="19" name="Straight Connector 18"/>
              <p:cNvCxnSpPr/>
              <p:nvPr/>
            </p:nvCxnSpPr>
            <p:spPr>
              <a:xfrm>
                <a:off x="2339752" y="7533456"/>
                <a:ext cx="2376264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>
                <a:off x="4211960" y="7245424"/>
                <a:ext cx="504056" cy="28803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3" name="Rectangle 2"/>
          <p:cNvSpPr/>
          <p:nvPr/>
        </p:nvSpPr>
        <p:spPr>
          <a:xfrm>
            <a:off x="6012160" y="4869160"/>
            <a:ext cx="2880320" cy="1800200"/>
          </a:xfrm>
          <a:prstGeom prst="rect">
            <a:avLst/>
          </a:prstGeom>
          <a:solidFill>
            <a:srgbClr val="BCFFDB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762902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9.5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092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>
              <a:buClr>
                <a:srgbClr val="C00000"/>
              </a:buClr>
              <a:tabLst>
                <a:tab pos="809625" algn="l"/>
                <a:tab pos="8523288" algn="r"/>
              </a:tabLst>
            </a:pPr>
            <a:r>
              <a:rPr lang="en-US" sz="2800" b="1" dirty="0" smtClean="0"/>
              <a:t>Extension</a:t>
            </a:r>
          </a:p>
          <a:p>
            <a:pPr marL="514350" indent="-514350">
              <a:buClr>
                <a:srgbClr val="C00000"/>
              </a:buClr>
              <a:buFont typeface="+mj-lt"/>
              <a:buAutoNum type="arabicPeriod" startAt="4"/>
              <a:tabLst>
                <a:tab pos="809625" algn="l"/>
                <a:tab pos="4933950" algn="r"/>
              </a:tabLst>
            </a:pPr>
            <a:r>
              <a:rPr lang="en-US" sz="2800" dirty="0" smtClean="0"/>
              <a:t>a</a:t>
            </a:r>
            <a:r>
              <a:rPr lang="en-US" sz="2800" dirty="0"/>
              <a:t>. For the reaction shown in question 3, draw a sketch graph to show how the concentration of HI </a:t>
            </a:r>
            <a:r>
              <a:rPr lang="en-US" sz="2800" dirty="0" smtClean="0"/>
              <a:t>changes with </a:t>
            </a:r>
            <a:r>
              <a:rPr lang="en-US" sz="2800" dirty="0"/>
              <a:t>time, starting with a mixture of only H</a:t>
            </a:r>
            <a:r>
              <a:rPr lang="en-US" sz="2800" baseline="-25000" dirty="0"/>
              <a:t>2</a:t>
            </a:r>
            <a:r>
              <a:rPr lang="en-US" sz="2800" dirty="0"/>
              <a:t> and l</a:t>
            </a:r>
            <a:r>
              <a:rPr lang="en-US" sz="2800" baseline="-25000" dirty="0"/>
              <a:t>2</a:t>
            </a:r>
            <a:r>
              <a:rPr lang="en-US" sz="2800" dirty="0"/>
              <a:t>. </a:t>
            </a:r>
            <a:r>
              <a:rPr lang="en-US" sz="2800" dirty="0" smtClean="0"/>
              <a:t>	[</a:t>
            </a:r>
            <a:r>
              <a:rPr lang="en-US" sz="2800" dirty="0"/>
              <a:t>3]</a:t>
            </a:r>
          </a:p>
          <a:p>
            <a:pPr marL="514350" indent="-514350">
              <a:buClr>
                <a:srgbClr val="C00000"/>
              </a:buClr>
              <a:buFont typeface="+mj-lt"/>
              <a:buAutoNum type="arabicPeriod" startAt="4"/>
              <a:tabLst>
                <a:tab pos="809625" algn="l"/>
                <a:tab pos="4933950" algn="r"/>
              </a:tabLst>
            </a:pPr>
            <a:r>
              <a:rPr lang="en-US" sz="2800" dirty="0"/>
              <a:t>b. On the same sketch graph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draw </a:t>
            </a:r>
            <a:r>
              <a:rPr lang="en-US" sz="2800" dirty="0"/>
              <a:t>a line to show how the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concentration </a:t>
            </a:r>
            <a:r>
              <a:rPr lang="en-US" sz="2800" dirty="0"/>
              <a:t>of HI changes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with </a:t>
            </a:r>
            <a:r>
              <a:rPr lang="en-US" sz="2800" dirty="0"/>
              <a:t>time, </a:t>
            </a:r>
            <a:r>
              <a:rPr lang="en-US" sz="2800" dirty="0" smtClean="0"/>
              <a:t>starting with </a:t>
            </a:r>
            <a:r>
              <a:rPr lang="en-US" sz="2800" dirty="0"/>
              <a:t>pure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HI</a:t>
            </a:r>
            <a:r>
              <a:rPr lang="en-US" sz="2800" dirty="0"/>
              <a:t>. </a:t>
            </a:r>
            <a:r>
              <a:rPr lang="en-US" sz="2800" dirty="0" smtClean="0"/>
              <a:t>	[</a:t>
            </a:r>
            <a:r>
              <a:rPr lang="en-US" sz="2800" dirty="0"/>
              <a:t>3</a:t>
            </a:r>
            <a:r>
              <a:rPr lang="en-US" sz="2800" dirty="0" smtClean="0"/>
              <a:t>]</a:t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16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49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196752"/>
            <a:ext cx="432048" cy="360040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5508104" y="2924944"/>
            <a:ext cx="3384376" cy="3571953"/>
          </a:xfrm>
          <a:prstGeom prst="rect">
            <a:avLst/>
          </a:prstGeom>
          <a:solidFill>
            <a:srgbClr val="BCFFDB"/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57174446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9.6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478423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514350" indent="-514350">
              <a:buClr>
                <a:srgbClr val="C00000"/>
              </a:buClr>
              <a:buFont typeface="+mj-lt"/>
              <a:buAutoNum type="arabicPeriod"/>
              <a:tabLst>
                <a:tab pos="809625" algn="l"/>
                <a:tab pos="8523288" algn="r"/>
              </a:tabLst>
            </a:pPr>
            <a:r>
              <a:rPr lang="en-US" sz="2500" dirty="0" smtClean="0"/>
              <a:t>Sulfur </a:t>
            </a:r>
            <a:r>
              <a:rPr lang="en-US" sz="2500" dirty="0"/>
              <a:t>dioxide reacts with oxygen to form an equilibrium mixture with sulfur </a:t>
            </a:r>
            <a:r>
              <a:rPr lang="en-US" sz="2500" dirty="0" smtClean="0"/>
              <a:t>trioxide.</a:t>
            </a:r>
            <a:br>
              <a:rPr lang="en-US" sz="2500" dirty="0" smtClean="0"/>
            </a:br>
            <a:r>
              <a:rPr lang="en-US" sz="2500" b="1" dirty="0" smtClean="0">
                <a:solidFill>
                  <a:srgbClr val="FF0000"/>
                </a:solidFill>
              </a:rPr>
              <a:t>	2SO</a:t>
            </a:r>
            <a:r>
              <a:rPr lang="en-US" sz="25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500" b="1" dirty="0" smtClean="0">
                <a:solidFill>
                  <a:srgbClr val="FF0000"/>
                </a:solidFill>
              </a:rPr>
              <a:t>(</a:t>
            </a:r>
            <a:r>
              <a:rPr lang="en-US" sz="2500" b="1" i="1" dirty="0" smtClean="0">
                <a:solidFill>
                  <a:srgbClr val="FF0000"/>
                </a:solidFill>
              </a:rPr>
              <a:t>g</a:t>
            </a:r>
            <a:r>
              <a:rPr lang="en-US" sz="2500" b="1" dirty="0">
                <a:solidFill>
                  <a:srgbClr val="FF0000"/>
                </a:solidFill>
              </a:rPr>
              <a:t>) + </a:t>
            </a:r>
            <a:r>
              <a:rPr lang="en-US" sz="2500" b="1" dirty="0" smtClean="0">
                <a:solidFill>
                  <a:srgbClr val="FF0000"/>
                </a:solidFill>
              </a:rPr>
              <a:t>O</a:t>
            </a:r>
            <a:r>
              <a:rPr lang="en-US" sz="2500" b="1" baseline="-25000" dirty="0" smtClean="0">
                <a:solidFill>
                  <a:srgbClr val="FF0000"/>
                </a:solidFill>
              </a:rPr>
              <a:t>2</a:t>
            </a:r>
            <a:r>
              <a:rPr lang="en-US" sz="2500" b="1" dirty="0" smtClean="0">
                <a:solidFill>
                  <a:srgbClr val="FF0000"/>
                </a:solidFill>
              </a:rPr>
              <a:t>(</a:t>
            </a:r>
            <a:r>
              <a:rPr lang="en-US" sz="2500" b="1" i="1" dirty="0" smtClean="0">
                <a:solidFill>
                  <a:srgbClr val="FF0000"/>
                </a:solidFill>
              </a:rPr>
              <a:t>g</a:t>
            </a:r>
            <a:r>
              <a:rPr lang="en-US" sz="2500" b="1" dirty="0">
                <a:solidFill>
                  <a:srgbClr val="FF0000"/>
                </a:solidFill>
              </a:rPr>
              <a:t>) </a:t>
            </a:r>
            <a:r>
              <a:rPr lang="en-US" sz="2500" b="1" dirty="0" smtClean="0">
                <a:solidFill>
                  <a:srgbClr val="FF0000"/>
                </a:solidFill>
              </a:rPr>
              <a:t>         2SO</a:t>
            </a:r>
            <a:r>
              <a:rPr lang="en-US" sz="2500" b="1" baseline="-25000" dirty="0" smtClean="0">
                <a:solidFill>
                  <a:srgbClr val="FF0000"/>
                </a:solidFill>
              </a:rPr>
              <a:t>3</a:t>
            </a:r>
            <a:r>
              <a:rPr lang="en-US" sz="2500" b="1" dirty="0" smtClean="0">
                <a:solidFill>
                  <a:srgbClr val="FF0000"/>
                </a:solidFill>
              </a:rPr>
              <a:t>(</a:t>
            </a:r>
            <a:r>
              <a:rPr lang="en-US" sz="2500" b="1" i="1" dirty="0" smtClean="0">
                <a:solidFill>
                  <a:srgbClr val="FF0000"/>
                </a:solidFill>
              </a:rPr>
              <a:t>g</a:t>
            </a:r>
            <a:r>
              <a:rPr lang="en-US" sz="2500" b="1" dirty="0">
                <a:solidFill>
                  <a:srgbClr val="FF0000"/>
                </a:solidFill>
              </a:rPr>
              <a:t>) </a:t>
            </a:r>
            <a:r>
              <a:rPr lang="en-US" sz="2500" dirty="0"/>
              <a:t>Energy released </a:t>
            </a:r>
            <a:r>
              <a:rPr lang="en-US" sz="2500" dirty="0" smtClean="0"/>
              <a:t/>
            </a:r>
            <a:br>
              <a:rPr lang="en-US" sz="2500" dirty="0" smtClean="0"/>
            </a:br>
            <a:r>
              <a:rPr lang="en-US" sz="2500" dirty="0" smtClean="0"/>
              <a:t>Complete </a:t>
            </a:r>
            <a:r>
              <a:rPr lang="en-US" sz="2500" dirty="0"/>
              <a:t>the following sentences about this </a:t>
            </a:r>
            <a:r>
              <a:rPr lang="en-US" sz="2500" dirty="0" smtClean="0"/>
              <a:t>reaction.</a:t>
            </a:r>
            <a:br>
              <a:rPr lang="en-US" sz="2500" dirty="0" smtClean="0"/>
            </a:br>
            <a:r>
              <a:rPr lang="en-US" sz="2500" b="1" dirty="0" smtClean="0"/>
              <a:t>a</a:t>
            </a:r>
            <a:r>
              <a:rPr lang="en-US" sz="2500" b="1" dirty="0"/>
              <a:t>.</a:t>
            </a:r>
            <a:r>
              <a:rPr lang="en-US" sz="2500" dirty="0"/>
              <a:t> When oxygen is removed the position of equilibrium shifts to </a:t>
            </a:r>
            <a:r>
              <a:rPr lang="en-US" sz="2500" dirty="0" smtClean="0"/>
              <a:t>the _________________________________	 </a:t>
            </a:r>
            <a:r>
              <a:rPr lang="en-US" sz="2500" dirty="0"/>
              <a:t>[</a:t>
            </a:r>
            <a:r>
              <a:rPr lang="en-US" sz="2500" dirty="0" smtClean="0"/>
              <a:t>1]</a:t>
            </a:r>
            <a:br>
              <a:rPr lang="en-US" sz="2500" dirty="0" smtClean="0"/>
            </a:br>
            <a:r>
              <a:rPr lang="en-US" sz="2500" b="1" dirty="0" smtClean="0"/>
              <a:t>b</a:t>
            </a:r>
            <a:r>
              <a:rPr lang="en-US" sz="2500" b="1" dirty="0"/>
              <a:t>.</a:t>
            </a:r>
            <a:r>
              <a:rPr lang="en-US" sz="2500" dirty="0"/>
              <a:t> If the temperature is increased the position of equilibrium shifts so that the concentration of </a:t>
            </a:r>
            <a:r>
              <a:rPr lang="en-US" sz="2500" dirty="0" smtClean="0"/>
              <a:t>2SO</a:t>
            </a:r>
            <a:r>
              <a:rPr lang="en-US" sz="2500" baseline="-25000" dirty="0" smtClean="0"/>
              <a:t>3</a:t>
            </a:r>
            <a:r>
              <a:rPr lang="en-US" sz="2500" dirty="0" smtClean="0"/>
              <a:t>(g) ___________ </a:t>
            </a:r>
            <a:r>
              <a:rPr lang="en-US" sz="2500" dirty="0"/>
              <a:t>[</a:t>
            </a:r>
            <a:r>
              <a:rPr lang="en-US" sz="2500" dirty="0" smtClean="0"/>
              <a:t>1]</a:t>
            </a:r>
            <a:br>
              <a:rPr lang="en-US" sz="2500" dirty="0" smtClean="0"/>
            </a:br>
            <a:r>
              <a:rPr lang="en-US" sz="2500" b="1" dirty="0" smtClean="0"/>
              <a:t>c</a:t>
            </a:r>
            <a:r>
              <a:rPr lang="en-US" sz="2500" b="1" dirty="0"/>
              <a:t>.</a:t>
            </a:r>
            <a:r>
              <a:rPr lang="en-US" sz="2500" dirty="0"/>
              <a:t> Decreasing the pressure shifts the position of equilibrium to </a:t>
            </a:r>
            <a:r>
              <a:rPr lang="en-US" sz="2500" dirty="0" smtClean="0"/>
              <a:t>the ___________________ because </a:t>
            </a:r>
            <a:r>
              <a:rPr lang="en-US" sz="2500" dirty="0"/>
              <a:t>there </a:t>
            </a:r>
            <a:r>
              <a:rPr lang="en-US" sz="2500" dirty="0" smtClean="0"/>
              <a:t>are _______________ moles </a:t>
            </a:r>
            <a:r>
              <a:rPr lang="en-US" sz="2500" dirty="0"/>
              <a:t>of gas molecules in the equation on </a:t>
            </a:r>
            <a:r>
              <a:rPr lang="en-US" sz="2500" dirty="0" smtClean="0"/>
              <a:t>the _________________ 	[3]</a:t>
            </a:r>
            <a:br>
              <a:rPr lang="en-US" sz="2500" dirty="0" smtClean="0"/>
            </a:br>
            <a:r>
              <a:rPr lang="en-US" sz="2500" b="1" dirty="0" smtClean="0"/>
              <a:t>d</a:t>
            </a:r>
            <a:r>
              <a:rPr lang="en-US" sz="2500" b="1" dirty="0"/>
              <a:t>.</a:t>
            </a:r>
            <a:r>
              <a:rPr lang="en-US" sz="2500" dirty="0"/>
              <a:t> Adding a </a:t>
            </a:r>
            <a:r>
              <a:rPr lang="en-US" sz="2500" dirty="0" smtClean="0"/>
              <a:t>catalyst ________________________ </a:t>
            </a:r>
            <a:r>
              <a:rPr lang="en-US" sz="2500" dirty="0"/>
              <a:t>[1]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50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628800"/>
            <a:ext cx="43204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8" name="Group 7"/>
          <p:cNvGrpSpPr/>
          <p:nvPr/>
        </p:nvGrpSpPr>
        <p:grpSpPr>
          <a:xfrm>
            <a:off x="3635896" y="1988840"/>
            <a:ext cx="324036" cy="288033"/>
            <a:chOff x="2339752" y="7245424"/>
            <a:chExt cx="2376264" cy="792087"/>
          </a:xfrm>
        </p:grpSpPr>
        <p:grpSp>
          <p:nvGrpSpPr>
            <p:cNvPr id="10" name="Group 9"/>
            <p:cNvGrpSpPr/>
            <p:nvPr/>
          </p:nvGrpSpPr>
          <p:grpSpPr>
            <a:xfrm>
              <a:off x="2339752" y="7245424"/>
              <a:ext cx="2376264" cy="288032"/>
              <a:chOff x="2339752" y="7245424"/>
              <a:chExt cx="2376264" cy="288032"/>
            </a:xfrm>
          </p:grpSpPr>
          <p:cxnSp>
            <p:nvCxnSpPr>
              <p:cNvPr id="14" name="Straight Connector 13"/>
              <p:cNvCxnSpPr/>
              <p:nvPr/>
            </p:nvCxnSpPr>
            <p:spPr>
              <a:xfrm>
                <a:off x="2339752" y="7533456"/>
                <a:ext cx="2376264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Straight Connector 14"/>
              <p:cNvCxnSpPr/>
              <p:nvPr/>
            </p:nvCxnSpPr>
            <p:spPr>
              <a:xfrm>
                <a:off x="4211960" y="7245424"/>
                <a:ext cx="504056" cy="28803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1" name="Group 10"/>
            <p:cNvGrpSpPr/>
            <p:nvPr/>
          </p:nvGrpSpPr>
          <p:grpSpPr>
            <a:xfrm rot="10800000">
              <a:off x="2339752" y="7749479"/>
              <a:ext cx="2376264" cy="288032"/>
              <a:chOff x="2339752" y="7245424"/>
              <a:chExt cx="2376264" cy="288032"/>
            </a:xfrm>
          </p:grpSpPr>
          <p:cxnSp>
            <p:nvCxnSpPr>
              <p:cNvPr id="12" name="Straight Connector 11"/>
              <p:cNvCxnSpPr/>
              <p:nvPr/>
            </p:nvCxnSpPr>
            <p:spPr>
              <a:xfrm>
                <a:off x="2339752" y="7533456"/>
                <a:ext cx="2376264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Connector 12"/>
              <p:cNvCxnSpPr/>
              <p:nvPr/>
            </p:nvCxnSpPr>
            <p:spPr>
              <a:xfrm>
                <a:off x="4211960" y="7245424"/>
                <a:ext cx="504056" cy="28803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29192099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9.6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31713"/>
            <a:ext cx="8784976" cy="5509200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514350" indent="-514350">
              <a:buClr>
                <a:srgbClr val="C00000"/>
              </a:buClr>
              <a:buFont typeface="+mj-lt"/>
              <a:buAutoNum type="arabicPeriod" startAt="2"/>
              <a:tabLst>
                <a:tab pos="809625" algn="l"/>
                <a:tab pos="8523288" algn="r"/>
              </a:tabLst>
            </a:pPr>
            <a:r>
              <a:rPr lang="en-US" sz="3200" dirty="0" smtClean="0"/>
              <a:t>In </a:t>
            </a:r>
            <a:r>
              <a:rPr lang="en-US" sz="3200" dirty="0"/>
              <a:t>which direction does the position of equilibrium shift when the pressure on each of these reactions is </a:t>
            </a:r>
            <a:r>
              <a:rPr lang="en-US" sz="3200" dirty="0" smtClean="0"/>
              <a:t>increased?</a:t>
            </a:r>
            <a:br>
              <a:rPr lang="en-US" sz="3200" dirty="0" smtClean="0"/>
            </a:br>
            <a:r>
              <a:rPr lang="en-US" sz="3200" b="1" dirty="0" smtClean="0"/>
              <a:t>a</a:t>
            </a:r>
            <a:r>
              <a:rPr lang="en-US" sz="3200" b="1" dirty="0"/>
              <a:t>.</a:t>
            </a:r>
            <a:r>
              <a:rPr lang="en-US" sz="3200" dirty="0"/>
              <a:t> </a:t>
            </a:r>
            <a:r>
              <a:rPr lang="en-US" sz="3200" dirty="0">
                <a:solidFill>
                  <a:srgbClr val="FF0000"/>
                </a:solidFill>
              </a:rPr>
              <a:t>CO(</a:t>
            </a:r>
            <a:r>
              <a:rPr lang="en-US" sz="3200" i="1" dirty="0">
                <a:solidFill>
                  <a:srgbClr val="FF0000"/>
                </a:solidFill>
              </a:rPr>
              <a:t>g</a:t>
            </a:r>
            <a:r>
              <a:rPr lang="en-US" sz="3200" dirty="0">
                <a:solidFill>
                  <a:srgbClr val="FF0000"/>
                </a:solidFill>
              </a:rPr>
              <a:t>) + 2H</a:t>
            </a:r>
            <a:r>
              <a:rPr lang="en-US" sz="3200" baseline="-25000" dirty="0">
                <a:solidFill>
                  <a:srgbClr val="FF0000"/>
                </a:solidFill>
              </a:rPr>
              <a:t>2</a:t>
            </a:r>
            <a:r>
              <a:rPr lang="en-US" sz="3200" dirty="0">
                <a:solidFill>
                  <a:srgbClr val="FF0000"/>
                </a:solidFill>
              </a:rPr>
              <a:t>(</a:t>
            </a:r>
            <a:r>
              <a:rPr lang="en-US" sz="3200" i="1" dirty="0">
                <a:solidFill>
                  <a:srgbClr val="FF0000"/>
                </a:solidFill>
              </a:rPr>
              <a:t>g</a:t>
            </a:r>
            <a:r>
              <a:rPr lang="en-US" sz="3200" dirty="0">
                <a:solidFill>
                  <a:srgbClr val="FF0000"/>
                </a:solidFill>
              </a:rPr>
              <a:t>) </a:t>
            </a:r>
            <a:r>
              <a:rPr lang="en-US" sz="3200" dirty="0" smtClean="0">
                <a:solidFill>
                  <a:srgbClr val="FF0000"/>
                </a:solidFill>
              </a:rPr>
              <a:t>      CH</a:t>
            </a:r>
            <a:r>
              <a:rPr lang="en-US" sz="3200" baseline="-25000" dirty="0" smtClean="0">
                <a:solidFill>
                  <a:srgbClr val="FF0000"/>
                </a:solidFill>
              </a:rPr>
              <a:t>3</a:t>
            </a:r>
            <a:r>
              <a:rPr lang="en-US" sz="3200" dirty="0" smtClean="0">
                <a:solidFill>
                  <a:srgbClr val="FF0000"/>
                </a:solidFill>
              </a:rPr>
              <a:t>OH(g) </a:t>
            </a:r>
            <a:r>
              <a:rPr lang="en-US" sz="3200" dirty="0" smtClean="0"/>
              <a:t>_________________________________ </a:t>
            </a:r>
            <a:r>
              <a:rPr lang="en-US" sz="3200" dirty="0"/>
              <a:t>[</a:t>
            </a:r>
            <a:r>
              <a:rPr lang="en-US" sz="3200" dirty="0" smtClean="0"/>
              <a:t>1]</a:t>
            </a:r>
            <a:br>
              <a:rPr lang="en-US" sz="3200" dirty="0" smtClean="0"/>
            </a:br>
            <a:r>
              <a:rPr lang="en-US" sz="3200" b="1" dirty="0" smtClean="0"/>
              <a:t>b</a:t>
            </a:r>
            <a:r>
              <a:rPr lang="en-US" sz="3200" b="1" dirty="0">
                <a:solidFill>
                  <a:srgbClr val="FF0000"/>
                </a:solidFill>
              </a:rPr>
              <a:t>.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smtClean="0">
                <a:solidFill>
                  <a:srgbClr val="FF0000"/>
                </a:solidFill>
              </a:rPr>
              <a:t>CaCO</a:t>
            </a:r>
            <a:r>
              <a:rPr lang="en-US" sz="3200" baseline="-25000" dirty="0" smtClean="0">
                <a:solidFill>
                  <a:srgbClr val="FF0000"/>
                </a:solidFill>
              </a:rPr>
              <a:t>3</a:t>
            </a:r>
            <a:r>
              <a:rPr lang="en-US" sz="3200" dirty="0" smtClean="0">
                <a:solidFill>
                  <a:srgbClr val="FF0000"/>
                </a:solidFill>
              </a:rPr>
              <a:t>(</a:t>
            </a:r>
            <a:r>
              <a:rPr lang="en-US" sz="3200" i="1" dirty="0" smtClean="0">
                <a:solidFill>
                  <a:srgbClr val="FF0000"/>
                </a:solidFill>
              </a:rPr>
              <a:t>s</a:t>
            </a:r>
            <a:r>
              <a:rPr lang="en-US" sz="3200" dirty="0">
                <a:solidFill>
                  <a:srgbClr val="FF0000"/>
                </a:solidFill>
              </a:rPr>
              <a:t>) </a:t>
            </a:r>
            <a:r>
              <a:rPr lang="en-US" sz="3200" dirty="0" smtClean="0">
                <a:solidFill>
                  <a:srgbClr val="FF0000"/>
                </a:solidFill>
              </a:rPr>
              <a:t>       </a:t>
            </a:r>
            <a:r>
              <a:rPr lang="en-US" sz="3200" dirty="0" err="1">
                <a:solidFill>
                  <a:srgbClr val="FF0000"/>
                </a:solidFill>
              </a:rPr>
              <a:t>CaO</a:t>
            </a:r>
            <a:r>
              <a:rPr lang="en-US" sz="3200" dirty="0">
                <a:solidFill>
                  <a:srgbClr val="FF0000"/>
                </a:solidFill>
              </a:rPr>
              <a:t>(</a:t>
            </a:r>
            <a:r>
              <a:rPr lang="en-US" sz="3200" i="1" dirty="0">
                <a:solidFill>
                  <a:srgbClr val="FF0000"/>
                </a:solidFill>
              </a:rPr>
              <a:t>s</a:t>
            </a:r>
            <a:r>
              <a:rPr lang="en-US" sz="3200" dirty="0">
                <a:solidFill>
                  <a:srgbClr val="FF0000"/>
                </a:solidFill>
              </a:rPr>
              <a:t>) + </a:t>
            </a:r>
            <a:r>
              <a:rPr lang="en-US" sz="3200" dirty="0" smtClean="0">
                <a:solidFill>
                  <a:srgbClr val="FF0000"/>
                </a:solidFill>
              </a:rPr>
              <a:t>CO</a:t>
            </a:r>
            <a:r>
              <a:rPr lang="en-US" sz="3200" baseline="-25000" dirty="0" smtClean="0">
                <a:solidFill>
                  <a:srgbClr val="FF0000"/>
                </a:solidFill>
              </a:rPr>
              <a:t>2</a:t>
            </a:r>
            <a:r>
              <a:rPr lang="en-US" sz="3200" dirty="0" smtClean="0">
                <a:solidFill>
                  <a:srgbClr val="FF0000"/>
                </a:solidFill>
              </a:rPr>
              <a:t>(</a:t>
            </a:r>
            <a:r>
              <a:rPr lang="en-US" sz="3200" i="1" dirty="0" smtClean="0">
                <a:solidFill>
                  <a:srgbClr val="FF0000"/>
                </a:solidFill>
              </a:rPr>
              <a:t>g</a:t>
            </a:r>
            <a:r>
              <a:rPr lang="en-US" sz="3200" dirty="0" smtClean="0">
                <a:solidFill>
                  <a:srgbClr val="FF0000"/>
                </a:solidFill>
              </a:rPr>
              <a:t>) </a:t>
            </a:r>
            <a:r>
              <a:rPr lang="en-US" sz="3200" dirty="0" smtClean="0"/>
              <a:t>_________________________________ 	[1]</a:t>
            </a:r>
            <a:br>
              <a:rPr lang="en-US" sz="3200" dirty="0" smtClean="0"/>
            </a:br>
            <a:r>
              <a:rPr lang="en-US" sz="3200" b="1" dirty="0" smtClean="0"/>
              <a:t>c</a:t>
            </a:r>
            <a:r>
              <a:rPr lang="en-US" sz="3200" b="1" dirty="0"/>
              <a:t>.</a:t>
            </a:r>
            <a:r>
              <a:rPr lang="en-US" sz="3200" dirty="0"/>
              <a:t> </a:t>
            </a:r>
            <a:r>
              <a:rPr lang="en-US" sz="3200" dirty="0">
                <a:solidFill>
                  <a:srgbClr val="FF0000"/>
                </a:solidFill>
              </a:rPr>
              <a:t>4HCI(</a:t>
            </a:r>
            <a:r>
              <a:rPr lang="en-US" sz="3200" i="1" dirty="0">
                <a:solidFill>
                  <a:srgbClr val="FF0000"/>
                </a:solidFill>
              </a:rPr>
              <a:t>g</a:t>
            </a:r>
            <a:r>
              <a:rPr lang="en-US" sz="3200" dirty="0">
                <a:solidFill>
                  <a:srgbClr val="FF0000"/>
                </a:solidFill>
              </a:rPr>
              <a:t>) + </a:t>
            </a:r>
            <a:r>
              <a:rPr lang="en-US" sz="3200" dirty="0" smtClean="0">
                <a:solidFill>
                  <a:srgbClr val="FF0000"/>
                </a:solidFill>
              </a:rPr>
              <a:t>O</a:t>
            </a:r>
            <a:r>
              <a:rPr lang="en-US" sz="3200" baseline="-25000" dirty="0" smtClean="0">
                <a:solidFill>
                  <a:srgbClr val="FF0000"/>
                </a:solidFill>
              </a:rPr>
              <a:t>2</a:t>
            </a:r>
            <a:r>
              <a:rPr lang="en-US" sz="3200" dirty="0" smtClean="0">
                <a:solidFill>
                  <a:srgbClr val="FF0000"/>
                </a:solidFill>
              </a:rPr>
              <a:t>(</a:t>
            </a:r>
            <a:r>
              <a:rPr lang="en-US" sz="3200" i="1" dirty="0" smtClean="0">
                <a:solidFill>
                  <a:srgbClr val="FF0000"/>
                </a:solidFill>
              </a:rPr>
              <a:t>g</a:t>
            </a:r>
            <a:r>
              <a:rPr lang="en-US" sz="3200" dirty="0">
                <a:solidFill>
                  <a:srgbClr val="FF0000"/>
                </a:solidFill>
              </a:rPr>
              <a:t>) </a:t>
            </a:r>
            <a:r>
              <a:rPr lang="en-US" sz="3200" dirty="0" smtClean="0">
                <a:solidFill>
                  <a:srgbClr val="FF0000"/>
                </a:solidFill>
              </a:rPr>
              <a:t>      2H</a:t>
            </a:r>
            <a:r>
              <a:rPr lang="en-US" sz="3200" baseline="-25000" dirty="0" smtClean="0">
                <a:solidFill>
                  <a:srgbClr val="FF0000"/>
                </a:solidFill>
              </a:rPr>
              <a:t>2</a:t>
            </a:r>
            <a:r>
              <a:rPr lang="en-US" sz="3200" dirty="0" smtClean="0">
                <a:solidFill>
                  <a:srgbClr val="FF0000"/>
                </a:solidFill>
              </a:rPr>
              <a:t>O(</a:t>
            </a:r>
            <a:r>
              <a:rPr lang="en-US" sz="3200" i="1" dirty="0" smtClean="0">
                <a:solidFill>
                  <a:srgbClr val="FF0000"/>
                </a:solidFill>
              </a:rPr>
              <a:t>g</a:t>
            </a:r>
            <a:r>
              <a:rPr lang="en-US" sz="3200" dirty="0">
                <a:solidFill>
                  <a:srgbClr val="FF0000"/>
                </a:solidFill>
              </a:rPr>
              <a:t>) + 2CI</a:t>
            </a:r>
            <a:r>
              <a:rPr lang="en-US" sz="3200" baseline="-25000" dirty="0">
                <a:solidFill>
                  <a:srgbClr val="FF0000"/>
                </a:solidFill>
              </a:rPr>
              <a:t>2</a:t>
            </a:r>
            <a:r>
              <a:rPr lang="en-US" sz="3200" dirty="0">
                <a:solidFill>
                  <a:srgbClr val="FF0000"/>
                </a:solidFill>
              </a:rPr>
              <a:t>(</a:t>
            </a:r>
            <a:r>
              <a:rPr lang="en-US" sz="3200" i="1" dirty="0">
                <a:solidFill>
                  <a:srgbClr val="FF0000"/>
                </a:solidFill>
              </a:rPr>
              <a:t>g</a:t>
            </a:r>
            <a:r>
              <a:rPr lang="en-US" sz="3200" dirty="0" smtClean="0">
                <a:solidFill>
                  <a:srgbClr val="FF0000"/>
                </a:solidFill>
              </a:rPr>
              <a:t>) </a:t>
            </a:r>
            <a:r>
              <a:rPr lang="en-US" sz="3200" dirty="0" smtClean="0"/>
              <a:t>_________________________________	[1]</a:t>
            </a:r>
            <a:br>
              <a:rPr lang="en-US" sz="3200" dirty="0" smtClean="0"/>
            </a:br>
            <a:r>
              <a:rPr lang="en-US" sz="3200" b="1" dirty="0" smtClean="0"/>
              <a:t>d</a:t>
            </a:r>
            <a:r>
              <a:rPr lang="en-US" sz="3200" b="1" dirty="0"/>
              <a:t>.</a:t>
            </a:r>
            <a:r>
              <a:rPr lang="en-US" sz="3200" dirty="0"/>
              <a:t> </a:t>
            </a:r>
            <a:r>
              <a:rPr lang="en-US" sz="3200" dirty="0">
                <a:solidFill>
                  <a:srgbClr val="FF0000"/>
                </a:solidFill>
              </a:rPr>
              <a:t>2HCI(</a:t>
            </a:r>
            <a:r>
              <a:rPr lang="en-US" sz="3200" i="1" dirty="0">
                <a:solidFill>
                  <a:srgbClr val="FF0000"/>
                </a:solidFill>
              </a:rPr>
              <a:t>g</a:t>
            </a:r>
            <a:r>
              <a:rPr lang="en-US" sz="3200" dirty="0">
                <a:solidFill>
                  <a:srgbClr val="FF0000"/>
                </a:solidFill>
              </a:rPr>
              <a:t>) </a:t>
            </a:r>
            <a:r>
              <a:rPr lang="en-US" sz="3200" dirty="0" smtClean="0">
                <a:solidFill>
                  <a:srgbClr val="FF0000"/>
                </a:solidFill>
              </a:rPr>
              <a:t>       H</a:t>
            </a:r>
            <a:r>
              <a:rPr lang="en-US" sz="3200" baseline="-25000" dirty="0" smtClean="0">
                <a:solidFill>
                  <a:srgbClr val="FF0000"/>
                </a:solidFill>
              </a:rPr>
              <a:t>2</a:t>
            </a:r>
            <a:r>
              <a:rPr lang="en-US" sz="3200" dirty="0" smtClean="0">
                <a:solidFill>
                  <a:srgbClr val="FF0000"/>
                </a:solidFill>
              </a:rPr>
              <a:t>(</a:t>
            </a:r>
            <a:r>
              <a:rPr lang="en-US" sz="3200" i="1" dirty="0" smtClean="0">
                <a:solidFill>
                  <a:srgbClr val="FF0000"/>
                </a:solidFill>
              </a:rPr>
              <a:t>g</a:t>
            </a:r>
            <a:r>
              <a:rPr lang="en-US" sz="3200" dirty="0">
                <a:solidFill>
                  <a:srgbClr val="FF0000"/>
                </a:solidFill>
              </a:rPr>
              <a:t>) + Cl</a:t>
            </a:r>
            <a:r>
              <a:rPr lang="en-US" sz="3200" baseline="-25000" dirty="0">
                <a:solidFill>
                  <a:srgbClr val="FF0000"/>
                </a:solidFill>
              </a:rPr>
              <a:t>2</a:t>
            </a:r>
            <a:r>
              <a:rPr lang="en-US" sz="3200" dirty="0">
                <a:solidFill>
                  <a:srgbClr val="FF0000"/>
                </a:solidFill>
              </a:rPr>
              <a:t>(</a:t>
            </a:r>
            <a:r>
              <a:rPr lang="en-US" sz="3200" i="1" dirty="0">
                <a:solidFill>
                  <a:srgbClr val="FF0000"/>
                </a:solidFill>
              </a:rPr>
              <a:t>g</a:t>
            </a:r>
            <a:r>
              <a:rPr lang="en-US" sz="3200" dirty="0" smtClean="0">
                <a:solidFill>
                  <a:srgbClr val="FF0000"/>
                </a:solidFill>
              </a:rPr>
              <a:t>) </a:t>
            </a:r>
            <a:r>
              <a:rPr lang="en-US" sz="3200" dirty="0" smtClean="0"/>
              <a:t>_________________________________	[</a:t>
            </a:r>
            <a:r>
              <a:rPr lang="en-US" sz="3200" dirty="0"/>
              <a:t>1]</a:t>
            </a:r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50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556792"/>
            <a:ext cx="43204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6" name="Group 15"/>
          <p:cNvGrpSpPr/>
          <p:nvPr/>
        </p:nvGrpSpPr>
        <p:grpSpPr>
          <a:xfrm>
            <a:off x="4139952" y="2708919"/>
            <a:ext cx="486053" cy="432049"/>
            <a:chOff x="2339752" y="7245424"/>
            <a:chExt cx="2376264" cy="792087"/>
          </a:xfrm>
        </p:grpSpPr>
        <p:grpSp>
          <p:nvGrpSpPr>
            <p:cNvPr id="17" name="Group 16"/>
            <p:cNvGrpSpPr/>
            <p:nvPr/>
          </p:nvGrpSpPr>
          <p:grpSpPr>
            <a:xfrm>
              <a:off x="2339752" y="7245424"/>
              <a:ext cx="2376264" cy="288032"/>
              <a:chOff x="2339752" y="7245424"/>
              <a:chExt cx="2376264" cy="288032"/>
            </a:xfrm>
          </p:grpSpPr>
          <p:cxnSp>
            <p:nvCxnSpPr>
              <p:cNvPr id="21" name="Straight Connector 20"/>
              <p:cNvCxnSpPr/>
              <p:nvPr/>
            </p:nvCxnSpPr>
            <p:spPr>
              <a:xfrm>
                <a:off x="2339752" y="7533456"/>
                <a:ext cx="2376264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>
                <a:off x="4211960" y="7245424"/>
                <a:ext cx="504056" cy="28803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Group 17"/>
            <p:cNvGrpSpPr/>
            <p:nvPr/>
          </p:nvGrpSpPr>
          <p:grpSpPr>
            <a:xfrm rot="10800000">
              <a:off x="2339752" y="7749479"/>
              <a:ext cx="2376264" cy="288032"/>
              <a:chOff x="2339752" y="7245424"/>
              <a:chExt cx="2376264" cy="288032"/>
            </a:xfrm>
          </p:grpSpPr>
          <p:cxnSp>
            <p:nvCxnSpPr>
              <p:cNvPr id="19" name="Straight Connector 18"/>
              <p:cNvCxnSpPr/>
              <p:nvPr/>
            </p:nvCxnSpPr>
            <p:spPr>
              <a:xfrm>
                <a:off x="2339752" y="7533456"/>
                <a:ext cx="2376264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>
                <a:off x="4211960" y="7245424"/>
                <a:ext cx="504056" cy="28803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3" name="Group 22"/>
          <p:cNvGrpSpPr/>
          <p:nvPr/>
        </p:nvGrpSpPr>
        <p:grpSpPr>
          <a:xfrm>
            <a:off x="4247963" y="4653135"/>
            <a:ext cx="486053" cy="432049"/>
            <a:chOff x="2339752" y="7245424"/>
            <a:chExt cx="2376264" cy="792087"/>
          </a:xfrm>
        </p:grpSpPr>
        <p:grpSp>
          <p:nvGrpSpPr>
            <p:cNvPr id="24" name="Group 23"/>
            <p:cNvGrpSpPr/>
            <p:nvPr/>
          </p:nvGrpSpPr>
          <p:grpSpPr>
            <a:xfrm>
              <a:off x="2339752" y="7245424"/>
              <a:ext cx="2376264" cy="288032"/>
              <a:chOff x="2339752" y="7245424"/>
              <a:chExt cx="2376264" cy="288032"/>
            </a:xfrm>
          </p:grpSpPr>
          <p:cxnSp>
            <p:nvCxnSpPr>
              <p:cNvPr id="28" name="Straight Connector 27"/>
              <p:cNvCxnSpPr/>
              <p:nvPr/>
            </p:nvCxnSpPr>
            <p:spPr>
              <a:xfrm>
                <a:off x="2339752" y="7533456"/>
                <a:ext cx="2376264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4211960" y="7245424"/>
                <a:ext cx="504056" cy="28803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5" name="Group 24"/>
            <p:cNvGrpSpPr/>
            <p:nvPr/>
          </p:nvGrpSpPr>
          <p:grpSpPr>
            <a:xfrm rot="10800000">
              <a:off x="2339752" y="7749479"/>
              <a:ext cx="2376264" cy="288032"/>
              <a:chOff x="2339752" y="7245424"/>
              <a:chExt cx="2376264" cy="288032"/>
            </a:xfrm>
          </p:grpSpPr>
          <p:cxnSp>
            <p:nvCxnSpPr>
              <p:cNvPr id="26" name="Straight Connector 25"/>
              <p:cNvCxnSpPr/>
              <p:nvPr/>
            </p:nvCxnSpPr>
            <p:spPr>
              <a:xfrm>
                <a:off x="2339752" y="7533456"/>
                <a:ext cx="2376264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Straight Connector 26"/>
              <p:cNvCxnSpPr/>
              <p:nvPr/>
            </p:nvCxnSpPr>
            <p:spPr>
              <a:xfrm>
                <a:off x="4211960" y="7245424"/>
                <a:ext cx="504056" cy="28803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0" name="Group 29"/>
          <p:cNvGrpSpPr/>
          <p:nvPr/>
        </p:nvGrpSpPr>
        <p:grpSpPr>
          <a:xfrm>
            <a:off x="2933819" y="5589240"/>
            <a:ext cx="486053" cy="432049"/>
            <a:chOff x="2339752" y="7245424"/>
            <a:chExt cx="2376264" cy="792087"/>
          </a:xfrm>
        </p:grpSpPr>
        <p:grpSp>
          <p:nvGrpSpPr>
            <p:cNvPr id="31" name="Group 30"/>
            <p:cNvGrpSpPr/>
            <p:nvPr/>
          </p:nvGrpSpPr>
          <p:grpSpPr>
            <a:xfrm>
              <a:off x="2339752" y="7245424"/>
              <a:ext cx="2376264" cy="288032"/>
              <a:chOff x="2339752" y="7245424"/>
              <a:chExt cx="2376264" cy="288032"/>
            </a:xfrm>
          </p:grpSpPr>
          <p:cxnSp>
            <p:nvCxnSpPr>
              <p:cNvPr id="35" name="Straight Connector 34"/>
              <p:cNvCxnSpPr/>
              <p:nvPr/>
            </p:nvCxnSpPr>
            <p:spPr>
              <a:xfrm>
                <a:off x="2339752" y="7533456"/>
                <a:ext cx="2376264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Connector 35"/>
              <p:cNvCxnSpPr/>
              <p:nvPr/>
            </p:nvCxnSpPr>
            <p:spPr>
              <a:xfrm>
                <a:off x="4211960" y="7245424"/>
                <a:ext cx="504056" cy="28803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2" name="Group 31"/>
            <p:cNvGrpSpPr/>
            <p:nvPr/>
          </p:nvGrpSpPr>
          <p:grpSpPr>
            <a:xfrm rot="10800000">
              <a:off x="2339752" y="7749479"/>
              <a:ext cx="2376264" cy="288032"/>
              <a:chOff x="2339752" y="7245424"/>
              <a:chExt cx="2376264" cy="288032"/>
            </a:xfrm>
          </p:grpSpPr>
          <p:cxnSp>
            <p:nvCxnSpPr>
              <p:cNvPr id="33" name="Straight Connector 32"/>
              <p:cNvCxnSpPr/>
              <p:nvPr/>
            </p:nvCxnSpPr>
            <p:spPr>
              <a:xfrm>
                <a:off x="2339752" y="7533456"/>
                <a:ext cx="2376264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Straight Connector 33"/>
              <p:cNvCxnSpPr/>
              <p:nvPr/>
            </p:nvCxnSpPr>
            <p:spPr>
              <a:xfrm>
                <a:off x="4211960" y="7245424"/>
                <a:ext cx="504056" cy="28803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Group 36"/>
          <p:cNvGrpSpPr/>
          <p:nvPr/>
        </p:nvGrpSpPr>
        <p:grpSpPr>
          <a:xfrm>
            <a:off x="3203848" y="3645024"/>
            <a:ext cx="486053" cy="432049"/>
            <a:chOff x="2339752" y="7245424"/>
            <a:chExt cx="2376264" cy="792087"/>
          </a:xfrm>
        </p:grpSpPr>
        <p:grpSp>
          <p:nvGrpSpPr>
            <p:cNvPr id="38" name="Group 37"/>
            <p:cNvGrpSpPr/>
            <p:nvPr/>
          </p:nvGrpSpPr>
          <p:grpSpPr>
            <a:xfrm>
              <a:off x="2339752" y="7245424"/>
              <a:ext cx="2376264" cy="288032"/>
              <a:chOff x="2339752" y="7245424"/>
              <a:chExt cx="2376264" cy="288032"/>
            </a:xfrm>
          </p:grpSpPr>
          <p:cxnSp>
            <p:nvCxnSpPr>
              <p:cNvPr id="42" name="Straight Connector 41"/>
              <p:cNvCxnSpPr/>
              <p:nvPr/>
            </p:nvCxnSpPr>
            <p:spPr>
              <a:xfrm>
                <a:off x="2339752" y="7533456"/>
                <a:ext cx="2376264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Straight Connector 42"/>
              <p:cNvCxnSpPr/>
              <p:nvPr/>
            </p:nvCxnSpPr>
            <p:spPr>
              <a:xfrm>
                <a:off x="4211960" y="7245424"/>
                <a:ext cx="504056" cy="28803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" name="Group 38"/>
            <p:cNvGrpSpPr/>
            <p:nvPr/>
          </p:nvGrpSpPr>
          <p:grpSpPr>
            <a:xfrm rot="10800000">
              <a:off x="2339752" y="7749479"/>
              <a:ext cx="2376264" cy="288032"/>
              <a:chOff x="2339752" y="7245424"/>
              <a:chExt cx="2376264" cy="288032"/>
            </a:xfrm>
          </p:grpSpPr>
          <p:cxnSp>
            <p:nvCxnSpPr>
              <p:cNvPr id="40" name="Straight Connector 39"/>
              <p:cNvCxnSpPr/>
              <p:nvPr/>
            </p:nvCxnSpPr>
            <p:spPr>
              <a:xfrm>
                <a:off x="2339752" y="7533456"/>
                <a:ext cx="2376264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/>
              <p:nvPr/>
            </p:nvCxnSpPr>
            <p:spPr>
              <a:xfrm>
                <a:off x="4211960" y="7245424"/>
                <a:ext cx="504056" cy="28803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94734195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35496" y="44624"/>
            <a:ext cx="7704856" cy="625434"/>
          </a:xfrm>
        </p:spPr>
        <p:txBody>
          <a:bodyPr>
            <a:noAutofit/>
          </a:bodyPr>
          <a:lstStyle/>
          <a:p>
            <a:r>
              <a:rPr lang="en-IE" dirty="0" smtClean="0"/>
              <a:t>9.6 – Workbook Questions</a:t>
            </a:r>
            <a:endParaRPr lang="en-GB" b="1" dirty="0" smtClean="0"/>
          </a:p>
        </p:txBody>
      </p:sp>
      <p:sp>
        <p:nvSpPr>
          <p:cNvPr id="6" name="Rectangle 33"/>
          <p:cNvSpPr/>
          <p:nvPr/>
        </p:nvSpPr>
        <p:spPr>
          <a:xfrm>
            <a:off x="179512" y="1109057"/>
            <a:ext cx="8784976" cy="5539978"/>
          </a:xfrm>
          <a:custGeom>
            <a:avLst/>
            <a:gdLst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868847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661813 w 4868847"/>
              <a:gd name="connsiteY2" fmla="*/ 4832092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  <a:gd name="connsiteX0" fmla="*/ 0 w 4895913"/>
              <a:gd name="connsiteY0" fmla="*/ 0 h 4854685"/>
              <a:gd name="connsiteX1" fmla="*/ 4868847 w 4895913"/>
              <a:gd name="connsiteY1" fmla="*/ 0 h 4854685"/>
              <a:gd name="connsiteX2" fmla="*/ 4661813 w 4895913"/>
              <a:gd name="connsiteY2" fmla="*/ 4832092 h 4854685"/>
              <a:gd name="connsiteX3" fmla="*/ 0 w 4895913"/>
              <a:gd name="connsiteY3" fmla="*/ 4832092 h 4854685"/>
              <a:gd name="connsiteX4" fmla="*/ 0 w 4895913"/>
              <a:gd name="connsiteY4" fmla="*/ 0 h 4854685"/>
              <a:gd name="connsiteX0" fmla="*/ 0 w 4868847"/>
              <a:gd name="connsiteY0" fmla="*/ 0 h 4854685"/>
              <a:gd name="connsiteX1" fmla="*/ 4868847 w 4868847"/>
              <a:gd name="connsiteY1" fmla="*/ 0 h 4854685"/>
              <a:gd name="connsiteX2" fmla="*/ 4523790 w 4868847"/>
              <a:gd name="connsiteY2" fmla="*/ 4832092 h 4854685"/>
              <a:gd name="connsiteX3" fmla="*/ 0 w 4868847"/>
              <a:gd name="connsiteY3" fmla="*/ 4832092 h 4854685"/>
              <a:gd name="connsiteX4" fmla="*/ 0 w 4868847"/>
              <a:gd name="connsiteY4" fmla="*/ 0 h 4854685"/>
              <a:gd name="connsiteX0" fmla="*/ 0 w 4868847"/>
              <a:gd name="connsiteY0" fmla="*/ 0 h 4837534"/>
              <a:gd name="connsiteX1" fmla="*/ 4868847 w 4868847"/>
              <a:gd name="connsiteY1" fmla="*/ 0 h 4837534"/>
              <a:gd name="connsiteX2" fmla="*/ 4523790 w 4868847"/>
              <a:gd name="connsiteY2" fmla="*/ 4814839 h 4837534"/>
              <a:gd name="connsiteX3" fmla="*/ 0 w 4868847"/>
              <a:gd name="connsiteY3" fmla="*/ 4832092 h 4837534"/>
              <a:gd name="connsiteX4" fmla="*/ 0 w 4868847"/>
              <a:gd name="connsiteY4" fmla="*/ 0 h 4837534"/>
              <a:gd name="connsiteX0" fmla="*/ 0 w 4868847"/>
              <a:gd name="connsiteY0" fmla="*/ 0 h 4832092"/>
              <a:gd name="connsiteX1" fmla="*/ 4868847 w 4868847"/>
              <a:gd name="connsiteY1" fmla="*/ 0 h 4832092"/>
              <a:gd name="connsiteX2" fmla="*/ 4523790 w 4868847"/>
              <a:gd name="connsiteY2" fmla="*/ 4814839 h 4832092"/>
              <a:gd name="connsiteX3" fmla="*/ 0 w 4868847"/>
              <a:gd name="connsiteY3" fmla="*/ 4832092 h 4832092"/>
              <a:gd name="connsiteX4" fmla="*/ 0 w 4868847"/>
              <a:gd name="connsiteY4" fmla="*/ 0 h 48320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68847" h="4832092">
                <a:moveTo>
                  <a:pt x="0" y="0"/>
                </a:moveTo>
                <a:lnTo>
                  <a:pt x="4868847" y="0"/>
                </a:lnTo>
                <a:cubicBezTo>
                  <a:pt x="4799836" y="1610697"/>
                  <a:pt x="4989617" y="4722391"/>
                  <a:pt x="4523790" y="4814839"/>
                </a:cubicBezTo>
                <a:lnTo>
                  <a:pt x="0" y="4832092"/>
                </a:lnTo>
                <a:lnTo>
                  <a:pt x="0" y="0"/>
                </a:lnTo>
                <a:close/>
              </a:path>
            </a:pathLst>
          </a:custGeom>
          <a:solidFill>
            <a:schemeClr val="tx2">
              <a:lumMod val="20000"/>
              <a:lumOff val="80000"/>
            </a:schemeClr>
          </a:solidFill>
          <a:ln w="57150">
            <a:solidFill>
              <a:srgbClr val="0070C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514350" indent="-514350">
              <a:buClr>
                <a:srgbClr val="C00000"/>
              </a:buClr>
              <a:buFont typeface="+mj-lt"/>
              <a:buAutoNum type="arabicPeriod" startAt="3"/>
              <a:tabLst>
                <a:tab pos="809625" algn="l"/>
                <a:tab pos="4657725" algn="l"/>
                <a:tab pos="8523288" algn="r"/>
              </a:tabLst>
            </a:pPr>
            <a:r>
              <a:rPr lang="en-US" sz="2400" dirty="0" smtClean="0"/>
              <a:t>When </a:t>
            </a:r>
            <a:r>
              <a:rPr lang="en-US" sz="2400" dirty="0"/>
              <a:t>bismuth </a:t>
            </a:r>
            <a:r>
              <a:rPr lang="en-US" sz="2400" dirty="0" err="1"/>
              <a:t>trichloride</a:t>
            </a:r>
            <a:r>
              <a:rPr lang="en-US" sz="2400" dirty="0"/>
              <a:t>, BiCI</a:t>
            </a:r>
            <a:r>
              <a:rPr lang="en-US" sz="2400" baseline="-25000" dirty="0"/>
              <a:t>3</a:t>
            </a:r>
            <a:r>
              <a:rPr lang="en-US" sz="2400" dirty="0"/>
              <a:t>, is added to water the following reaction </a:t>
            </a:r>
            <a:r>
              <a:rPr lang="en-US" sz="2400" dirty="0" smtClean="0"/>
              <a:t>occurs.</a:t>
            </a:r>
            <a:br>
              <a:rPr lang="en-US" sz="2400" dirty="0" smtClean="0"/>
            </a:br>
            <a:r>
              <a:rPr lang="en-US" sz="2400" b="1" dirty="0" smtClean="0">
                <a:solidFill>
                  <a:srgbClr val="FF0000"/>
                </a:solidFill>
              </a:rPr>
              <a:t>BiCI</a:t>
            </a:r>
            <a:r>
              <a:rPr lang="en-US" sz="2400" b="1" baseline="-25000" dirty="0" smtClean="0">
                <a:solidFill>
                  <a:srgbClr val="FF0000"/>
                </a:solidFill>
              </a:rPr>
              <a:t>3 </a:t>
            </a:r>
            <a:r>
              <a:rPr lang="en-US" sz="2400" b="1" dirty="0" smtClean="0">
                <a:solidFill>
                  <a:srgbClr val="FF0000"/>
                </a:solidFill>
              </a:rPr>
              <a:t>(</a:t>
            </a:r>
            <a:r>
              <a:rPr lang="en-US" sz="2400" b="1" dirty="0" err="1" smtClean="0">
                <a:solidFill>
                  <a:srgbClr val="FF0000"/>
                </a:solidFill>
              </a:rPr>
              <a:t>aq</a:t>
            </a:r>
            <a:r>
              <a:rPr lang="en-US" sz="2400" b="1" dirty="0" smtClean="0">
                <a:solidFill>
                  <a:srgbClr val="FF0000"/>
                </a:solidFill>
              </a:rPr>
              <a:t>)         </a:t>
            </a:r>
            <a:r>
              <a:rPr lang="en-US" sz="2400" b="1" dirty="0">
                <a:solidFill>
                  <a:srgbClr val="FF0000"/>
                </a:solidFill>
              </a:rPr>
              <a:t>+ </a:t>
            </a:r>
            <a:r>
              <a:rPr lang="en-US" sz="2400" b="1" dirty="0" smtClean="0">
                <a:solidFill>
                  <a:srgbClr val="FF0000"/>
                </a:solidFill>
              </a:rPr>
              <a:t>      H2O (</a:t>
            </a:r>
            <a:r>
              <a:rPr lang="en-US" sz="2400" b="1" i="1" dirty="0" smtClean="0">
                <a:solidFill>
                  <a:srgbClr val="FF0000"/>
                </a:solidFill>
              </a:rPr>
              <a:t>l</a:t>
            </a:r>
            <a:r>
              <a:rPr lang="en-US" sz="2400" b="1" dirty="0">
                <a:solidFill>
                  <a:srgbClr val="FF0000"/>
                </a:solidFill>
              </a:rPr>
              <a:t>) </a:t>
            </a:r>
            <a:r>
              <a:rPr lang="en-US" sz="2400" b="1" dirty="0" smtClean="0">
                <a:solidFill>
                  <a:srgbClr val="FF0000"/>
                </a:solidFill>
              </a:rPr>
              <a:t>         </a:t>
            </a:r>
            <a:r>
              <a:rPr lang="en-US" sz="2400" b="1" dirty="0" err="1" smtClean="0">
                <a:solidFill>
                  <a:srgbClr val="FF0000"/>
                </a:solidFill>
              </a:rPr>
              <a:t>BiCIO</a:t>
            </a:r>
            <a:r>
              <a:rPr lang="en-US" sz="2400" b="1" dirty="0" smtClean="0">
                <a:solidFill>
                  <a:srgbClr val="FF0000"/>
                </a:solidFill>
              </a:rPr>
              <a:t> (</a:t>
            </a:r>
            <a:r>
              <a:rPr lang="en-US" sz="2400" b="1" i="1" dirty="0" smtClean="0">
                <a:solidFill>
                  <a:srgbClr val="FF0000"/>
                </a:solidFill>
              </a:rPr>
              <a:t>s</a:t>
            </a:r>
            <a:r>
              <a:rPr lang="en-US" sz="2400" b="1" dirty="0">
                <a:solidFill>
                  <a:srgbClr val="FF0000"/>
                </a:solidFill>
              </a:rPr>
              <a:t>) </a:t>
            </a:r>
            <a:r>
              <a:rPr lang="en-US" sz="2400" b="1" dirty="0" smtClean="0">
                <a:solidFill>
                  <a:srgbClr val="FF0000"/>
                </a:solidFill>
              </a:rPr>
              <a:t>   + 2HCI (</a:t>
            </a:r>
            <a:r>
              <a:rPr lang="en-US" sz="2400" b="1" i="1" dirty="0" err="1" smtClean="0">
                <a:solidFill>
                  <a:srgbClr val="FF0000"/>
                </a:solidFill>
              </a:rPr>
              <a:t>aq</a:t>
            </a:r>
            <a:r>
              <a:rPr lang="en-US" sz="2400" b="1" dirty="0" smtClean="0">
                <a:solidFill>
                  <a:srgbClr val="FF0000"/>
                </a:solidFill>
              </a:rPr>
              <a:t>)</a:t>
            </a:r>
            <a:br>
              <a:rPr lang="en-US" sz="2400" b="1" dirty="0" smtClean="0">
                <a:solidFill>
                  <a:srgbClr val="FF0000"/>
                </a:solidFill>
              </a:rPr>
            </a:br>
            <a:r>
              <a:rPr lang="en-US" sz="2400" dirty="0" err="1" smtClean="0"/>
              <a:t>colourless</a:t>
            </a:r>
            <a:r>
              <a:rPr lang="en-US" sz="2400" dirty="0" smtClean="0"/>
              <a:t> </a:t>
            </a:r>
            <a:r>
              <a:rPr lang="en-US" sz="2400" dirty="0"/>
              <a:t>solution 	</a:t>
            </a:r>
            <a:r>
              <a:rPr lang="en-US" sz="2400" dirty="0" smtClean="0"/>
              <a:t>white precipitate</a:t>
            </a:r>
            <a:br>
              <a:rPr lang="en-US" sz="2400" dirty="0" smtClean="0"/>
            </a:br>
            <a:r>
              <a:rPr lang="en-US" sz="2400" b="1" dirty="0" smtClean="0"/>
              <a:t>a</a:t>
            </a:r>
            <a:r>
              <a:rPr lang="en-US" sz="2400" b="1" dirty="0"/>
              <a:t>.</a:t>
            </a:r>
            <a:r>
              <a:rPr lang="en-US" sz="2400" dirty="0"/>
              <a:t> What would you see when concentrated HCI is added to the mixture</a:t>
            </a:r>
            <a:r>
              <a:rPr lang="en-US" sz="2400" dirty="0" smtClean="0"/>
              <a:t>?		[1]</a:t>
            </a:r>
            <a:br>
              <a:rPr lang="en-US" sz="2400" dirty="0" smtClean="0"/>
            </a:br>
            <a:r>
              <a:rPr lang="en-US" sz="2400" b="1" dirty="0" smtClean="0"/>
              <a:t>b</a:t>
            </a:r>
            <a:r>
              <a:rPr lang="en-US" sz="2400" b="1" dirty="0"/>
              <a:t>.</a:t>
            </a:r>
            <a:r>
              <a:rPr lang="en-US" sz="2400" dirty="0"/>
              <a:t> What would you see when a large volume of water was added to the reaction mixture? </a:t>
            </a:r>
            <a:r>
              <a:rPr lang="en-US" sz="2400" dirty="0" smtClean="0"/>
              <a:t>	[1]</a:t>
            </a:r>
            <a:br>
              <a:rPr lang="en-US" sz="2400" dirty="0" smtClean="0"/>
            </a:br>
            <a:r>
              <a:rPr lang="en-US" sz="2400" b="1" dirty="0" smtClean="0"/>
              <a:t>c</a:t>
            </a:r>
            <a:r>
              <a:rPr lang="en-US" sz="2400" b="1" dirty="0"/>
              <a:t>.</a:t>
            </a:r>
            <a:r>
              <a:rPr lang="en-US" sz="2400" dirty="0"/>
              <a:t> Explain why increasing pressure has no effect on this reaction</a:t>
            </a:r>
            <a:r>
              <a:rPr lang="en-US" sz="2400" dirty="0" smtClean="0"/>
              <a:t>.		[</a:t>
            </a:r>
            <a:r>
              <a:rPr lang="en-US" sz="2400" dirty="0"/>
              <a:t>1</a:t>
            </a:r>
            <a:r>
              <a:rPr lang="en-US" sz="2400" dirty="0" smtClean="0"/>
              <a:t>]</a:t>
            </a:r>
          </a:p>
          <a:p>
            <a:pPr>
              <a:buClr>
                <a:srgbClr val="C00000"/>
              </a:buClr>
              <a:tabLst>
                <a:tab pos="809625" algn="l"/>
                <a:tab pos="4657725" algn="l"/>
                <a:tab pos="8523288" algn="r"/>
              </a:tabLst>
            </a:pPr>
            <a:r>
              <a:rPr lang="en-US" sz="2400" b="1" dirty="0" smtClean="0"/>
              <a:t>Extension</a:t>
            </a:r>
            <a:endParaRPr lang="en-US" sz="2400" b="1" dirty="0"/>
          </a:p>
          <a:p>
            <a:pPr marL="514350" indent="-514350">
              <a:buClr>
                <a:srgbClr val="C00000"/>
              </a:buClr>
              <a:buFont typeface="+mj-lt"/>
              <a:buAutoNum type="arabicPeriod" startAt="4"/>
              <a:tabLst>
                <a:tab pos="809625" algn="l"/>
                <a:tab pos="7988300" algn="r"/>
              </a:tabLst>
            </a:pPr>
            <a:r>
              <a:rPr lang="en-US" sz="2400" dirty="0" smtClean="0"/>
              <a:t>Use </a:t>
            </a:r>
            <a:r>
              <a:rPr lang="en-US" sz="2400" dirty="0"/>
              <a:t>books or the internet to find out the best conditions for the synthesis of sulfur trioxide (question 1</a:t>
            </a:r>
            <a:r>
              <a:rPr lang="en-US" sz="2400" dirty="0" smtClean="0"/>
              <a:t>). Why </a:t>
            </a:r>
            <a:r>
              <a:rPr lang="en-US" sz="2400" dirty="0"/>
              <a:t>are these conditions used? 	</a:t>
            </a:r>
            <a:r>
              <a:rPr lang="en-US" sz="2400" dirty="0" smtClean="0"/>
              <a:t>[</a:t>
            </a:r>
            <a:r>
              <a:rPr lang="en-US" sz="2400" dirty="0"/>
              <a:t>8</a:t>
            </a:r>
            <a:r>
              <a:rPr lang="en-US" sz="2400" dirty="0" smtClean="0"/>
              <a:t>]</a:t>
            </a:r>
            <a:br>
              <a:rPr lang="en-US" sz="2400" dirty="0" smtClean="0"/>
            </a:br>
            <a:endParaRPr lang="en-US" sz="2000" dirty="0"/>
          </a:p>
        </p:txBody>
      </p:sp>
      <p:sp>
        <p:nvSpPr>
          <p:cNvPr id="9" name="Round Same Side Corner Rectangle 8">
            <a:hlinkClick r:id="" action="ppaction://noaction"/>
          </p:cNvPr>
          <p:cNvSpPr/>
          <p:nvPr/>
        </p:nvSpPr>
        <p:spPr>
          <a:xfrm>
            <a:off x="7067364" y="692696"/>
            <a:ext cx="600980" cy="342000"/>
          </a:xfrm>
          <a:prstGeom prst="round2SameRect">
            <a:avLst/>
          </a:prstGeom>
          <a:effectLst/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GB" sz="960" b="1" dirty="0" smtClean="0">
                <a:latin typeface="Arial" panose="020B0604020202020204" pitchFamily="34" charset="0"/>
                <a:cs typeface="Arial" panose="020B0604020202020204" pitchFamily="34" charset="0"/>
              </a:rPr>
              <a:t>Page 50</a:t>
            </a:r>
            <a:endParaRPr lang="en-GB" sz="96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Action Button: Back or Previous 1">
            <a:hlinkClick r:id="" action="ppaction://hlinkshowjump?jump=lastslideviewed" highlightClick="1"/>
          </p:cNvPr>
          <p:cNvSpPr/>
          <p:nvPr/>
        </p:nvSpPr>
        <p:spPr>
          <a:xfrm>
            <a:off x="8460432" y="1268760"/>
            <a:ext cx="432048" cy="432048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6" name="Group 15"/>
          <p:cNvGrpSpPr/>
          <p:nvPr/>
        </p:nvGrpSpPr>
        <p:grpSpPr>
          <a:xfrm>
            <a:off x="4860032" y="1958284"/>
            <a:ext cx="358410" cy="318588"/>
            <a:chOff x="2339752" y="7245424"/>
            <a:chExt cx="2376264" cy="792087"/>
          </a:xfrm>
        </p:grpSpPr>
        <p:grpSp>
          <p:nvGrpSpPr>
            <p:cNvPr id="17" name="Group 16"/>
            <p:cNvGrpSpPr/>
            <p:nvPr/>
          </p:nvGrpSpPr>
          <p:grpSpPr>
            <a:xfrm>
              <a:off x="2339752" y="7245424"/>
              <a:ext cx="2376264" cy="288032"/>
              <a:chOff x="2339752" y="7245424"/>
              <a:chExt cx="2376264" cy="288032"/>
            </a:xfrm>
          </p:grpSpPr>
          <p:cxnSp>
            <p:nvCxnSpPr>
              <p:cNvPr id="21" name="Straight Connector 20"/>
              <p:cNvCxnSpPr/>
              <p:nvPr/>
            </p:nvCxnSpPr>
            <p:spPr>
              <a:xfrm>
                <a:off x="2339752" y="7533456"/>
                <a:ext cx="2376264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Straight Connector 21"/>
              <p:cNvCxnSpPr/>
              <p:nvPr/>
            </p:nvCxnSpPr>
            <p:spPr>
              <a:xfrm>
                <a:off x="4211960" y="7245424"/>
                <a:ext cx="504056" cy="28803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8" name="Group 17"/>
            <p:cNvGrpSpPr/>
            <p:nvPr/>
          </p:nvGrpSpPr>
          <p:grpSpPr>
            <a:xfrm rot="10800000">
              <a:off x="2339752" y="7749479"/>
              <a:ext cx="2376264" cy="288032"/>
              <a:chOff x="2339752" y="7245424"/>
              <a:chExt cx="2376264" cy="288032"/>
            </a:xfrm>
          </p:grpSpPr>
          <p:cxnSp>
            <p:nvCxnSpPr>
              <p:cNvPr id="19" name="Straight Connector 18"/>
              <p:cNvCxnSpPr/>
              <p:nvPr/>
            </p:nvCxnSpPr>
            <p:spPr>
              <a:xfrm>
                <a:off x="2339752" y="7533456"/>
                <a:ext cx="2376264" cy="0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Straight Connector 19"/>
              <p:cNvCxnSpPr/>
              <p:nvPr/>
            </p:nvCxnSpPr>
            <p:spPr>
              <a:xfrm>
                <a:off x="4211960" y="7245424"/>
                <a:ext cx="504056" cy="288032"/>
              </a:xfrm>
              <a:prstGeom prst="line">
                <a:avLst/>
              </a:prstGeom>
              <a:ln w="38100">
                <a:solidFill>
                  <a:srgbClr val="FF000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69081727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107504" y="44624"/>
            <a:ext cx="7560840" cy="625434"/>
          </a:xfrm>
        </p:spPr>
        <p:txBody>
          <a:bodyPr>
            <a:noAutofit/>
          </a:bodyPr>
          <a:lstStyle/>
          <a:p>
            <a:r>
              <a:rPr lang="en-GB" sz="4000" dirty="0"/>
              <a:t>3 - Assessment </a:t>
            </a:r>
            <a:r>
              <a:rPr lang="en-GB" sz="4000" dirty="0" smtClean="0"/>
              <a:t>Objectives</a:t>
            </a:r>
            <a:endParaRPr lang="en-GB" sz="4000" b="1" dirty="0" smtClean="0"/>
          </a:p>
        </p:txBody>
      </p:sp>
      <p:sp>
        <p:nvSpPr>
          <p:cNvPr id="34" name="Rectangle 33"/>
          <p:cNvSpPr/>
          <p:nvPr/>
        </p:nvSpPr>
        <p:spPr>
          <a:xfrm>
            <a:off x="323527" y="1124744"/>
            <a:ext cx="8424935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Clr>
                <a:srgbClr val="0070C0"/>
              </a:buClr>
            </a:pPr>
            <a:r>
              <a:rPr lang="en-US" sz="1560" b="1" dirty="0" smtClean="0"/>
              <a:t>AO2</a:t>
            </a:r>
            <a:r>
              <a:rPr lang="en-US" sz="1560" b="1" dirty="0"/>
              <a:t>: Handling information and problem solving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Candidates should be able, in words or using other written forms of presentation (i.e. symbolic, </a:t>
            </a:r>
            <a:r>
              <a:rPr lang="en-US" sz="1560" dirty="0" smtClean="0"/>
              <a:t>graphical and </a:t>
            </a:r>
            <a:r>
              <a:rPr lang="en-US" sz="1560" dirty="0"/>
              <a:t>numerical), to: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locate</a:t>
            </a:r>
            <a:r>
              <a:rPr lang="en-US" sz="1560" dirty="0"/>
              <a:t>, select, organise and present information from a variety of sources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translate </a:t>
            </a:r>
            <a:r>
              <a:rPr lang="en-US" sz="1560" dirty="0"/>
              <a:t>information from one form to another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manipulate </a:t>
            </a:r>
            <a:r>
              <a:rPr lang="en-US" sz="1560" dirty="0"/>
              <a:t>numerical and other data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use </a:t>
            </a:r>
            <a:r>
              <a:rPr lang="en-US" sz="1560" dirty="0"/>
              <a:t>information to identify patterns, report trends and draw inferences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present </a:t>
            </a:r>
            <a:r>
              <a:rPr lang="en-US" sz="1560" dirty="0"/>
              <a:t>reasoned explanations for phenomena, patterns and relationships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make </a:t>
            </a:r>
            <a:r>
              <a:rPr lang="en-US" sz="1560" dirty="0"/>
              <a:t>predictions and hypotheses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 smtClean="0"/>
              <a:t>solve </a:t>
            </a:r>
            <a:r>
              <a:rPr lang="en-US" sz="1560" dirty="0"/>
              <a:t>problems, including some of a quantitative nature.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Questions testing these skills may be based on information that is unfamiliar to candidates, requiring </a:t>
            </a:r>
            <a:r>
              <a:rPr lang="en-US" sz="1560" dirty="0" smtClean="0"/>
              <a:t>them to </a:t>
            </a:r>
            <a:r>
              <a:rPr lang="en-US" sz="1560" dirty="0"/>
              <a:t>apply the principles and concepts from the syllabus to a new situation, in a logical, deductive way.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Questions testing these skills will often begin with one of the following words: predict, suggest, calculate </a:t>
            </a:r>
            <a:r>
              <a:rPr lang="en-US" sz="1560" dirty="0" smtClean="0"/>
              <a:t>or determine </a:t>
            </a:r>
            <a:r>
              <a:rPr lang="en-US" sz="1560" dirty="0"/>
              <a:t>(see the Glossary of terms used in science papers</a:t>
            </a:r>
            <a:r>
              <a:rPr lang="en-US" sz="1560" dirty="0" smtClean="0"/>
              <a:t>).</a:t>
            </a:r>
          </a:p>
          <a:p>
            <a:pPr>
              <a:buClr>
                <a:srgbClr val="0070C0"/>
              </a:buClr>
            </a:pPr>
            <a:r>
              <a:rPr lang="en-US" sz="1560" b="1" dirty="0"/>
              <a:t>AO3: Experimental skills and investigations</a:t>
            </a:r>
          </a:p>
          <a:p>
            <a:pPr marL="457200" indent="-457200">
              <a:buClr>
                <a:srgbClr val="0070C0"/>
              </a:buClr>
              <a:buFont typeface="Wingdings 3" panose="05040102010807070707" pitchFamily="18" charset="2"/>
              <a:buChar char=""/>
            </a:pPr>
            <a:r>
              <a:rPr lang="en-US" sz="1560" dirty="0"/>
              <a:t>Candidates should be able to: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demonstrate knowledge of how to safely use techniques, apparatus and materials (including following a sequence of instructions where appropriate)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plan experiments and investigations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make and record observations, measurements and estimates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interpret and evaluate experimental observations and data</a:t>
            </a:r>
          </a:p>
          <a:p>
            <a:pPr marL="457200" indent="-457200">
              <a:buClr>
                <a:srgbClr val="0070C0"/>
              </a:buClr>
              <a:buFont typeface="+mj-lt"/>
              <a:buAutoNum type="arabicPeriod"/>
            </a:pPr>
            <a:r>
              <a:rPr lang="en-US" sz="1560" dirty="0"/>
              <a:t>evaluate methods and suggest possible improvements</a:t>
            </a:r>
            <a:r>
              <a:rPr lang="en-US" sz="1560" dirty="0" smtClean="0"/>
              <a:t>.</a:t>
            </a:r>
            <a:endParaRPr lang="en-US" sz="1560" dirty="0"/>
          </a:p>
        </p:txBody>
      </p:sp>
    </p:spTree>
    <p:extLst>
      <p:ext uri="{BB962C8B-B14F-4D97-AF65-F5344CB8AC3E}">
        <p14:creationId xmlns:p14="http://schemas.microsoft.com/office/powerpoint/2010/main" val="90653941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0"/>
  <p:tag name="MMPROD_UIDATA" val="&lt;database version=&quot;7.0&quot;&gt;&lt;object type=&quot;1&quot; unique_id=&quot;10001&quot;&gt;&lt;object type=&quot;2&quot; unique_id=&quot;10045&quot;&gt;&lt;object type=&quot;3&quot; unique_id=&quot;10046&quot;&gt;&lt;property id=&quot;20148&quot; value=&quot;5&quot;/&gt;&lt;property id=&quot;20300&quot; value=&quot;Slide 1 - &amp;quot;Welcome&amp;quot;&quot;/&gt;&lt;property id=&quot;20307&quot; value=&quot;256&quot;/&gt;&lt;/object&gt;&lt;object type=&quot;3&quot; unique_id=&quot;10047&quot;&gt;&lt;property id=&quot;20148&quot; value=&quot;5&quot;/&gt;&lt;property id=&quot;20300&quot; value=&quot;Slide 2 - &amp;quot;Assignment Scenario&amp;quot;&quot;/&gt;&lt;property id=&quot;20307&quot; value=&quot;258&quot;/&gt;&lt;/object&gt;&lt;object type=&quot;3&quot; unique_id=&quot;10048&quot;&gt;&lt;property id=&quot;20148&quot; value=&quot;5&quot;/&gt;&lt;property id=&quot;20300&quot; value=&quot;Slide 3 - &amp;quot;Excel Sales Scenario&amp;quot;&quot;/&gt;&lt;property id=&quot;20307&quot; value=&quot;286&quot;/&gt;&lt;/object&gt;&lt;object type=&quot;3&quot; unique_id=&quot;10049&quot;&gt;&lt;property id=&quot;20148&quot; value=&quot;5&quot;/&gt;&lt;property id=&quot;20300&quot; value=&quot;Slide 4 - &amp;quot;Task 1 – Excel Sales Spreadsheet&amp;quot;&quot;/&gt;&lt;property id=&quot;20307&quot; value=&quot;287&quot;/&gt;&lt;/object&gt;&lt;object type=&quot;3&quot; unique_id=&quot;10050&quot;&gt;&lt;property id=&quot;20148&quot; value=&quot;5&quot;/&gt;&lt;property id=&quot;20300&quot; value=&quot;Slide 5 - &amp;quot;Task 2 – Excel Sales Spreadsheet&amp;quot;&quot;/&gt;&lt;property id=&quot;20307&quot; value=&quot;288&quot;/&gt;&lt;/object&gt;&lt;object type=&quot;3&quot; unique_id=&quot;10051&quot;&gt;&lt;property id=&quot;20148&quot; value=&quot;5&quot;/&gt;&lt;property id=&quot;20300&quot; value=&quot;Slide 6 - &amp;quot;Task 3 – Excel Sales Spreadsheet&amp;quot;&quot;/&gt;&lt;property id=&quot;20307&quot; value=&quot;289&quot;/&gt;&lt;/object&gt;&lt;object type=&quot;3&quot; unique_id=&quot;10052&quot;&gt;&lt;property id=&quot;20148&quot; value=&quot;5&quot;/&gt;&lt;property id=&quot;20300&quot; value=&quot;Slide 7 - &amp;quot;Task 4 – Excel Sales Spreadsheet&amp;quot;&quot;/&gt;&lt;property id=&quot;20307&quot; value=&quot;290&quot;/&gt;&lt;/object&gt;&lt;object type=&quot;3&quot; unique_id=&quot;10053&quot;&gt;&lt;property id=&quot;20148&quot; value=&quot;5&quot;/&gt;&lt;property id=&quot;20300&quot; value=&quot;Slide 8 - &amp;quot;Task 5 – Excel Sales Spreadsheet&amp;quot;&quot;/&gt;&lt;property id=&quot;20307&quot; value=&quot;291&quot;/&gt;&lt;/object&gt;&lt;object type=&quot;3&quot; unique_id=&quot;10054&quot;&gt;&lt;property id=&quot;20148&quot; value=&quot;5&quot;/&gt;&lt;property id=&quot;20300&quot; value=&quot;Slide 9 - &amp;quot;Task 6 – Excel Sales Spreadsheet&amp;quot;&quot;/&gt;&lt;property id=&quot;20307&quot; value=&quot;292&quot;/&gt;&lt;/object&gt;&lt;object type=&quot;3&quot; unique_id=&quot;10055&quot;&gt;&lt;property id=&quot;20148&quot; value=&quot;5&quot;/&gt;&lt;property id=&quot;20300&quot; value=&quot;Slide 10 - &amp;quot;Task 7 – Excel Sales Spreadsheet&amp;quot;&quot;/&gt;&lt;property id=&quot;20307&quot; value=&quot;294&quot;/&gt;&lt;/object&gt;&lt;object type=&quot;3&quot; unique_id=&quot;10056&quot;&gt;&lt;property id=&quot;20148&quot; value=&quot;5&quot;/&gt;&lt;property id=&quot;20300&quot; value=&quot;Slide 11 - &amp;quot;Task 8 – Excel Sales Spreadsheet&amp;quot;&quot;/&gt;&lt;property id=&quot;20307&quot; value=&quot;295&quot;/&gt;&lt;/object&gt;&lt;object type=&quot;3&quot; unique_id=&quot;10057&quot;&gt;&lt;property id=&quot;20148&quot; value=&quot;5&quot;/&gt;&lt;property id=&quot;20300&quot; value=&quot;Slide 12 - &amp;quot;Excel Tutorials – Click to View&amp;quot;&quot;/&gt;&lt;property id=&quot;20307&quot; value=&quot;332&quot;/&gt;&lt;/object&gt;&lt;object type=&quot;3&quot; unique_id=&quot;10058&quot;&gt;&lt;property id=&quot;20148&quot; value=&quot;5&quot;/&gt;&lt;property id=&quot;20300&quot; value=&quot;Slide 13 - &amp;quot;Excel Sales – Assessment (St/Ex/Ad)&amp;quot;&quot;/&gt;&lt;property id=&quot;20307&quot; value=&quot;297&quot;/&gt;&lt;/object&gt;&lt;object type=&quot;3&quot; unique_id=&quot;10059&quot;&gt;&lt;property id=&quot;20148&quot; value=&quot;5&quot;/&gt;&lt;property id=&quot;20300&quot; value=&quot;Slide 14 - &amp;quot;Excel Bookings Scenario&amp;quot;&quot;/&gt;&lt;property id=&quot;20307&quot; value=&quot;299&quot;/&gt;&lt;/object&gt;&lt;object type=&quot;3&quot; unique_id=&quot;10060&quot;&gt;&lt;property id=&quot;20148&quot; value=&quot;5&quot;/&gt;&lt;property id=&quot;20300&quot; value=&quot;Slide 15 - &amp;quot;Task 1 – Excel Bookings Spreadsheet&amp;quot;&quot;/&gt;&lt;property id=&quot;20307&quot; value=&quot;300&quot;/&gt;&lt;/object&gt;&lt;object type=&quot;3&quot; unique_id=&quot;10061&quot;&gt;&lt;property id=&quot;20148&quot; value=&quot;5&quot;/&gt;&lt;property id=&quot;20300&quot; value=&quot;Slide 16 - &amp;quot;Task 2 – Excel Bookings Spreadsheet&amp;quot;&quot;/&gt;&lt;property id=&quot;20307&quot; value=&quot;301&quot;/&gt;&lt;/object&gt;&lt;object type=&quot;3&quot; unique_id=&quot;10062&quot;&gt;&lt;property id=&quot;20148&quot; value=&quot;5&quot;/&gt;&lt;property id=&quot;20300&quot; value=&quot;Slide 17 - &amp;quot;Task 3 – Excel Bookings Spreadsheet&amp;quot;&quot;/&gt;&lt;property id=&quot;20307&quot; value=&quot;302&quot;/&gt;&lt;/object&gt;&lt;object type=&quot;3&quot; unique_id=&quot;10063&quot;&gt;&lt;property id=&quot;20148&quot; value=&quot;5&quot;/&gt;&lt;property id=&quot;20300&quot; value=&quot;Slide 18 - &amp;quot;Task 4 – Excel Bookings Spreadsheet&amp;quot;&quot;/&gt;&lt;property id=&quot;20307&quot; value=&quot;309&quot;/&gt;&lt;/object&gt;&lt;object type=&quot;3&quot; unique_id=&quot;10064&quot;&gt;&lt;property id=&quot;20148&quot; value=&quot;5&quot;/&gt;&lt;property id=&quot;20300&quot; value=&quot;Slide 19 - &amp;quot;Task 5 – Excel Bookings Spreadsheet&amp;quot;&quot;/&gt;&lt;property id=&quot;20307&quot; value=&quot;304&quot;/&gt;&lt;/object&gt;&lt;object type=&quot;3&quot; unique_id=&quot;10065&quot;&gt;&lt;property id=&quot;20148&quot; value=&quot;5&quot;/&gt;&lt;property id=&quot;20300&quot; value=&quot;Slide 20 - &amp;quot;Task 6 – Excel Bookings Spreadsheet&amp;quot;&quot;/&gt;&lt;property id=&quot;20307&quot; value=&quot;305&quot;/&gt;&lt;/object&gt;&lt;object type=&quot;3&quot; unique_id=&quot;10066&quot;&gt;&lt;property id=&quot;20148&quot; value=&quot;5&quot;/&gt;&lt;property id=&quot;20300&quot; value=&quot;Slide 21 - &amp;quot;Task 7 – Excel Bookings Spreadsheet&amp;quot;&quot;/&gt;&lt;property id=&quot;20307&quot; value=&quot;306&quot;/&gt;&lt;/object&gt;&lt;object type=&quot;3&quot; unique_id=&quot;10067&quot;&gt;&lt;property id=&quot;20148&quot; value=&quot;5&quot;/&gt;&lt;property id=&quot;20300&quot; value=&quot;Slide 22 - &amp;quot;Task 8 – Excel Bookings Spreadsheet&amp;quot;&quot;/&gt;&lt;property id=&quot;20307&quot; value=&quot;307&quot;/&gt;&lt;/object&gt;&lt;object type=&quot;3&quot; unique_id=&quot;10068&quot;&gt;&lt;property id=&quot;20148&quot; value=&quot;5&quot;/&gt;&lt;property id=&quot;20300&quot; value=&quot;Slide 23 - &amp;quot;Excel Tutorials – Click to View&amp;quot;&quot;/&gt;&lt;property id=&quot;20307&quot; value=&quot;334&quot;/&gt;&lt;/object&gt;&lt;object type=&quot;3&quot; unique_id=&quot;10069&quot;&gt;&lt;property id=&quot;20148&quot; value=&quot;5&quot;/&gt;&lt;property id=&quot;20300&quot; value=&quot;Slide 24 - &amp;quot;Excel Bookings – Assessment (St/Ex/Ad)&amp;quot;&quot;/&gt;&lt;property id=&quot;20307&quot; value=&quot;308&quot;/&gt;&lt;/object&gt;&lt;object type=&quot;3&quot; unique_id=&quot;10070&quot;&gt;&lt;property id=&quot;20148&quot; value=&quot;5&quot;/&gt;&lt;property id=&quot;20300&quot; value=&quot;Slide 25 - &amp;quot;Graphics Scenario&amp;quot;&quot;/&gt;&lt;property id=&quot;20307&quot; value=&quot;310&quot;/&gt;&lt;/object&gt;&lt;object type=&quot;3&quot; unique_id=&quot;10071&quot;&gt;&lt;property id=&quot;20148&quot; value=&quot;5&quot;/&gt;&lt;property id=&quot;20300&quot; value=&quot;Slide 26 - &amp;quot;Task 1 – Bitmap Montage&amp;quot;&quot;/&gt;&lt;property id=&quot;20307&quot; value=&quot;311&quot;/&gt;&lt;/object&gt;&lt;object type=&quot;3&quot; unique_id=&quot;10072&quot;&gt;&lt;property id=&quot;20148&quot; value=&quot;5&quot;/&gt;&lt;property id=&quot;20300&quot; value=&quot;Slide 27 - &amp;quot;Task 2 – Bitmap Montage&amp;quot;&quot;/&gt;&lt;property id=&quot;20307&quot; value=&quot;312&quot;/&gt;&lt;/object&gt;&lt;object type=&quot;3&quot; unique_id=&quot;10073&quot;&gt;&lt;property id=&quot;20148&quot; value=&quot;5&quot;/&gt;&lt;property id=&quot;20300&quot; value=&quot;Slide 28 - &amp;quot;Task 3 – Bitmap Montage&amp;quot;&quot;/&gt;&lt;property id=&quot;20307&quot; value=&quot;313&quot;/&gt;&lt;/object&gt;&lt;object type=&quot;3&quot; unique_id=&quot;10074&quot;&gt;&lt;property id=&quot;20148&quot; value=&quot;5&quot;/&gt;&lt;property id=&quot;20300&quot; value=&quot;Slide 29 - &amp;quot;Task 4 – Bitmap Montage&amp;quot;&quot;/&gt;&lt;property id=&quot;20307&quot; value=&quot;314&quot;/&gt;&lt;/object&gt;&lt;object type=&quot;3&quot; unique_id=&quot;10075&quot;&gt;&lt;property id=&quot;20148&quot; value=&quot;5&quot;/&gt;&lt;property id=&quot;20300&quot; value=&quot;Slide 30 - &amp;quot;Task 5 – Vector Map&amp;quot;&quot;/&gt;&lt;property id=&quot;20307&quot; value=&quot;315&quot;/&gt;&lt;/object&gt;&lt;object type=&quot;3&quot; unique_id=&quot;10076&quot;&gt;&lt;property id=&quot;20148&quot; value=&quot;5&quot;/&gt;&lt;property id=&quot;20300&quot; value=&quot;Slide 31 - &amp;quot;Task 6 – Vector Map&amp;quot;&quot;/&gt;&lt;property id=&quot;20307&quot; value=&quot;316&quot;/&gt;&lt;/object&gt;&lt;object type=&quot;3&quot; unique_id=&quot;10077&quot;&gt;&lt;property id=&quot;20148&quot; value=&quot;5&quot;/&gt;&lt;property id=&quot;20300&quot; value=&quot;Slide 32 - &amp;quot;Task 7 – Vector Map&amp;quot;&quot;/&gt;&lt;property id=&quot;20307&quot; value=&quot;317&quot;/&gt;&lt;/object&gt;&lt;object type=&quot;3&quot; unique_id=&quot;10078&quot;&gt;&lt;property id=&quot;20148&quot; value=&quot;5&quot;/&gt;&lt;property id=&quot;20300&quot; value=&quot;Slide 33 - &amp;quot;Task 8 – Graphics&amp;quot;&quot;/&gt;&lt;property id=&quot;20307&quot; value=&quot;318&quot;/&gt;&lt;/object&gt;&lt;object type=&quot;3&quot; unique_id=&quot;10079&quot;&gt;&lt;property id=&quot;20148&quot; value=&quot;5&quot;/&gt;&lt;property id=&quot;20300&quot; value=&quot;Slide 34 - &amp;quot;Task 9 – Graphics&amp;quot;&quot;/&gt;&lt;property id=&quot;20307&quot; value=&quot;321&quot;/&gt;&lt;/object&gt;&lt;object type=&quot;3&quot; unique_id=&quot;10080&quot;&gt;&lt;property id=&quot;20148&quot; value=&quot;5&quot;/&gt;&lt;property id=&quot;20300&quot; value=&quot;Slide 35 - &amp;quot;Graphics – Assessment (St/Ex/Ad)&amp;quot;&quot;/&gt;&lt;property id=&quot;20307&quot; value=&quot;319&quot;/&gt;&lt;/object&gt;&lt;object type=&quot;3&quot; unique_id=&quot;10081&quot;&gt;&lt;property id=&quot;20148&quot; value=&quot;5&quot;/&gt;&lt;property id=&quot;20300&quot; value=&quot;Slide 36 - &amp;quot;E-Safety Scenario&amp;quot;&quot;/&gt;&lt;property id=&quot;20307&quot; value=&quot;322&quot;/&gt;&lt;/object&gt;&lt;object type=&quot;3&quot; unique_id=&quot;10082&quot;&gt;&lt;property id=&quot;20148&quot; value=&quot;5&quot;/&gt;&lt;property id=&quot;20300&quot; value=&quot;Slide 37 - &amp;quot;Task 1 – E-Safety&amp;quot;&quot;/&gt;&lt;property id=&quot;20307&quot; value=&quot;323&quot;/&gt;&lt;/object&gt;&lt;object type=&quot;3&quot; unique_id=&quot;10083&quot;&gt;&lt;property id=&quot;20148&quot; value=&quot;5&quot;/&gt;&lt;property id=&quot;20300&quot; value=&quot;Slide 38 - &amp;quot;Task 2 – E-Safety&amp;quot;&quot;/&gt;&lt;property id=&quot;20307&quot; value=&quot;324&quot;/&gt;&lt;/object&gt;&lt;object type=&quot;3&quot; unique_id=&quot;10084&quot;&gt;&lt;property id=&quot;20148&quot; value=&quot;5&quot;/&gt;&lt;property id=&quot;20300&quot; value=&quot;Slide 39 - &amp;quot;Task 3 – E-Safety&amp;quot;&quot;/&gt;&lt;property id=&quot;20307&quot; value=&quot;325&quot;/&gt;&lt;/object&gt;&lt;object type=&quot;3&quot; unique_id=&quot;10085&quot;&gt;&lt;property id=&quot;20148&quot; value=&quot;5&quot;/&gt;&lt;property id=&quot;20300&quot; value=&quot;Slide 40 - &amp;quot;Task 4 – E-Safety&amp;quot;&quot;/&gt;&lt;property id=&quot;20307&quot; value=&quot;326&quot;/&gt;&lt;/object&gt;&lt;object type=&quot;3&quot; unique_id=&quot;10086&quot;&gt;&lt;property id=&quot;20148&quot; value=&quot;5&quot;/&gt;&lt;property id=&quot;20300&quot; value=&quot;Slide 41 - &amp;quot;Task 5 – E-Safety&amp;quot;&quot;/&gt;&lt;property id=&quot;20307&quot; value=&quot;327&quot;/&gt;&lt;/object&gt;&lt;object type=&quot;3&quot; unique_id=&quot;10087&quot;&gt;&lt;property id=&quot;20148&quot; value=&quot;5&quot;/&gt;&lt;property id=&quot;20300&quot; value=&quot;Slide 42 - &amp;quot;Task 6 – E-Safety&amp;quot;&quot;/&gt;&lt;property id=&quot;20307&quot; value=&quot;328&quot;/&gt;&lt;/object&gt;&lt;object type=&quot;3&quot; unique_id=&quot;10088&quot;&gt;&lt;property id=&quot;20148&quot; value=&quot;5&quot;/&gt;&lt;property id=&quot;20300&quot; value=&quot;Slide 43 - &amp;quot;Task 7 – E-Safety&amp;quot;&quot;/&gt;&lt;property id=&quot;20307&quot; value=&quot;329&quot;/&gt;&lt;/object&gt;&lt;object type=&quot;3&quot; unique_id=&quot;10089&quot;&gt;&lt;property id=&quot;20148&quot; value=&quot;5&quot;/&gt;&lt;property id=&quot;20300&quot; value=&quot;Slide 44 - &amp;quot;E-Safety – Assessment (St/Ex/Ad)&amp;quot;&quot;/&gt;&lt;property id=&quot;20307&quot; value=&quot;331&quot;/&gt;&lt;/object&gt;&lt;/object&gt;&lt;object type=&quot;8&quot; unique_id=&quot;10135&quot;&gt;&lt;/object&gt;&lt;/object&gt;&lt;/database&gt;"/>
  <p:tag name="SECTOMILLISECCONVERTED" val="1"/>
  <p:tag name="ISPRING_RESOURCE_PATHS_HASH_2" val="08f788787bcb7a4d543d064184e3ed8f8a1ad1a"/>
  <p:tag name="ISPRING_PRESENTATION_TITLE" val="Unit 09 - Energy Changes, and Reversible Reactions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nderoth">
  <a:themeElements>
    <a:clrScheme name="Chemistry">
      <a:dk1>
        <a:sysClr val="windowText" lastClr="000000"/>
      </a:dk1>
      <a:lt1>
        <a:sysClr val="window" lastClr="FFFFFF"/>
      </a:lt1>
      <a:dk2>
        <a:srgbClr val="00B050"/>
      </a:dk2>
      <a:lt2>
        <a:srgbClr val="EEECE1"/>
      </a:lt2>
      <a:accent1>
        <a:srgbClr val="92D050"/>
      </a:accent1>
      <a:accent2>
        <a:srgbClr val="C0504D"/>
      </a:accent2>
      <a:accent3>
        <a:srgbClr val="9BBB59"/>
      </a:accent3>
      <a:accent4>
        <a:srgbClr val="8064A2"/>
      </a:accent4>
      <a:accent5>
        <a:srgbClr val="92D050"/>
      </a:accent5>
      <a:accent6>
        <a:srgbClr val="F79646"/>
      </a:accent6>
      <a:hlink>
        <a:srgbClr val="0D0476"/>
      </a:hlink>
      <a:folHlink>
        <a:srgbClr val="FF0000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303C8A099435F469B82EC500073A18D" ma:contentTypeVersion="0" ma:contentTypeDescription="Create a new document." ma:contentTypeScope="" ma:versionID="db11316f7499926a5aef36baba7827a0">
  <xsd:schema xmlns:xsd="http://www.w3.org/2001/XMLSchema" xmlns:p="http://schemas.microsoft.com/office/2006/metadata/properties" targetNamespace="http://schemas.microsoft.com/office/2006/metadata/properties" ma:root="true" ma:fieldsID="4aeb20c0e3442673af7ee10786458764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3.xml><?xml version="1.0" encoding="utf-8"?>
<p:properties xmlns:p="http://schemas.microsoft.com/office/2006/metadata/properties" xmlns:xsi="http://www.w3.org/2001/XMLSchema-instance">
  <documentManagement/>
</p:properties>
</file>

<file path=customXml/itemProps1.xml><?xml version="1.0" encoding="utf-8"?>
<ds:datastoreItem xmlns:ds="http://schemas.openxmlformats.org/officeDocument/2006/customXml" ds:itemID="{E5A8F797-114D-47DC-A43E-E9D7D8871891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16A05FF-1C8D-47AA-A52A-FF79015719B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3.xml><?xml version="1.0" encoding="utf-8"?>
<ds:datastoreItem xmlns:ds="http://schemas.openxmlformats.org/officeDocument/2006/customXml" ds:itemID="{76DD945F-B7B0-4691-A0D0-E2EAD6DA23B3}">
  <ds:schemaRefs>
    <ds:schemaRef ds:uri="http://schemas.microsoft.com/office/2006/metadata/properties"/>
    <ds:schemaRef ds:uri="http://schemas.microsoft.com/office/2006/documentManagement/types"/>
    <ds:schemaRef ds:uri="http://www.w3.org/XML/1998/namespace"/>
    <ds:schemaRef ds:uri="http://purl.org/dc/dcmitype/"/>
    <ds:schemaRef ds:uri="http://purl.org/dc/elements/1.1/"/>
    <ds:schemaRef ds:uri="http://schemas.openxmlformats.org/package/2006/metadata/core-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53872</TotalTime>
  <Words>7412</Words>
  <Application>Microsoft Office PowerPoint</Application>
  <PresentationFormat>On-screen Show (4:3)</PresentationFormat>
  <Paragraphs>1010</Paragraphs>
  <Slides>85</Slides>
  <Notes>85</Notes>
  <HiddenSlides>0</HiddenSlides>
  <MMClips>2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85</vt:i4>
      </vt:variant>
    </vt:vector>
  </HeadingPairs>
  <TitlesOfParts>
    <vt:vector size="101" baseType="lpstr">
      <vt:lpstr>Arial</vt:lpstr>
      <vt:lpstr>Calibri</vt:lpstr>
      <vt:lpstr>FrutigerLTStd-Light</vt:lpstr>
      <vt:lpstr>FrutigerLTStd-LightItalic</vt:lpstr>
      <vt:lpstr>Lucida Sans Unicode</vt:lpstr>
      <vt:lpstr>MathematicalPi-One</vt:lpstr>
      <vt:lpstr>NewAsterLTStd</vt:lpstr>
      <vt:lpstr>NewAsterLTStd-Bold</vt:lpstr>
      <vt:lpstr>NewAsterLTStd-BoldIt</vt:lpstr>
      <vt:lpstr>NewAsterLTStd-It</vt:lpstr>
      <vt:lpstr>Verdana</vt:lpstr>
      <vt:lpstr>Wingdings</vt:lpstr>
      <vt:lpstr>Wingdings 2</vt:lpstr>
      <vt:lpstr>Wingdings 3</vt:lpstr>
      <vt:lpstr>Wingdings3</vt:lpstr>
      <vt:lpstr>Enderoth</vt:lpstr>
      <vt:lpstr>PowerPoint Presentation</vt:lpstr>
      <vt:lpstr>1 – Assessment Objectives</vt:lpstr>
      <vt:lpstr>1 – Assessment Structure</vt:lpstr>
      <vt:lpstr>1 – Assessment Structure</vt:lpstr>
      <vt:lpstr>2 – Grade Descriptors – Grade A</vt:lpstr>
      <vt:lpstr>2 – Grade Descriptors – Grade C</vt:lpstr>
      <vt:lpstr>2 – Grade Descriptors – Grade F</vt:lpstr>
      <vt:lpstr>3 - Assessment Objectives</vt:lpstr>
      <vt:lpstr>3 - Assessment Objectives</vt:lpstr>
      <vt:lpstr>3 - Assessment Objectives</vt:lpstr>
      <vt:lpstr>9.1 – Energy Changes in Reactions</vt:lpstr>
      <vt:lpstr>9.1 – Energy Changes in Reactions</vt:lpstr>
      <vt:lpstr>9.1 – Energy Changes in Reactions</vt:lpstr>
      <vt:lpstr>9.1 – Energy Changes in Reactions</vt:lpstr>
      <vt:lpstr>9.1 – Energy Changes in Reactions</vt:lpstr>
      <vt:lpstr>9.1 – Energy Changes in Reactions</vt:lpstr>
      <vt:lpstr>9.1 – Energy Changes in Reactions</vt:lpstr>
      <vt:lpstr>9.2 – Explaining Energy Changes</vt:lpstr>
      <vt:lpstr>9.2 – Explaining Energy Changes</vt:lpstr>
      <vt:lpstr>9.2 – Explaining Energy Changes</vt:lpstr>
      <vt:lpstr>9.2 – Explaining Energy Changes</vt:lpstr>
      <vt:lpstr>9.2 – Explaining Energy Changes</vt:lpstr>
      <vt:lpstr>9.2 – Explaining Energy Changes</vt:lpstr>
      <vt:lpstr>9.2 – Explaining Energy Changes</vt:lpstr>
      <vt:lpstr>9.3 – Energy From Fuels</vt:lpstr>
      <vt:lpstr>9.3 – Energy From Fuels</vt:lpstr>
      <vt:lpstr>9.3 – Energy From Fuels</vt:lpstr>
      <vt:lpstr>9.3 – Energy From Fuels</vt:lpstr>
      <vt:lpstr>9.3 – Energy From Fuels</vt:lpstr>
      <vt:lpstr>9.3 – Energy From Fuels</vt:lpstr>
      <vt:lpstr>9.3 – Energy From Fuels</vt:lpstr>
      <vt:lpstr>9.4 – Giving out Energy as Electricity</vt:lpstr>
      <vt:lpstr>9.4 – Giving out Energy as Electricity</vt:lpstr>
      <vt:lpstr>9.4 – Giving out Energy as Electricity</vt:lpstr>
      <vt:lpstr>9.4 – Giving out Energy as Electricity</vt:lpstr>
      <vt:lpstr>9.4 – Giving out Energy as Electricity</vt:lpstr>
      <vt:lpstr>9.4 – Giving out Energy as Electricity</vt:lpstr>
      <vt:lpstr>9.4 – Giving out Energy as Electricity</vt:lpstr>
      <vt:lpstr>The Batteries in Your Life</vt:lpstr>
      <vt:lpstr>The Batteries in Your Life</vt:lpstr>
      <vt:lpstr>The Batteries in Your Life</vt:lpstr>
      <vt:lpstr>The Batteries in Your Life</vt:lpstr>
      <vt:lpstr>The Batteries in Your Life</vt:lpstr>
      <vt:lpstr>The Batteries in Your Life</vt:lpstr>
      <vt:lpstr>The Batteries in Your Life</vt:lpstr>
      <vt:lpstr>9.5 – Reversible Reactions</vt:lpstr>
      <vt:lpstr>9.5 – Reversible Reactions</vt:lpstr>
      <vt:lpstr>9.5 – Reversible Reactions</vt:lpstr>
      <vt:lpstr>9.5 – Reversible Reactions</vt:lpstr>
      <vt:lpstr>9.5 – Reversible Reactions</vt:lpstr>
      <vt:lpstr>9.5 – Reversible Reactions</vt:lpstr>
      <vt:lpstr>9.6 – Shifting the Equilibrium</vt:lpstr>
      <vt:lpstr>9.6 – Shifting the Equilibrium</vt:lpstr>
      <vt:lpstr>9.6 – Shifting the Equilibrium</vt:lpstr>
      <vt:lpstr>9.6 – Shifting the Equilibrium</vt:lpstr>
      <vt:lpstr>9.6 – Shifting the Equilibrium</vt:lpstr>
      <vt:lpstr>9.6 – Shifting the Equilibrium</vt:lpstr>
      <vt:lpstr>9.6 – Shifting the Equilibrium</vt:lpstr>
      <vt:lpstr>9 – Revision Checklist - Core</vt:lpstr>
      <vt:lpstr>9 – Revision Checklist - Extended</vt:lpstr>
      <vt:lpstr>9 – Revision Questions – Core Curriculum</vt:lpstr>
      <vt:lpstr>9 – Revision Questions – Core Curriculum</vt:lpstr>
      <vt:lpstr>9 – Revision Questions – Core Curriculum</vt:lpstr>
      <vt:lpstr>9 – Revision Questions – Extended Curriculum</vt:lpstr>
      <vt:lpstr>9 – Revision Questions – Extended Curriculum</vt:lpstr>
      <vt:lpstr>9 – Revision Questions – Extended Curriculum</vt:lpstr>
      <vt:lpstr>9 – Revision Questions – Extended Curriculum</vt:lpstr>
      <vt:lpstr>9 – Revision Questions – Extended Curriculum</vt:lpstr>
      <vt:lpstr>9.1 – Workbook Questions</vt:lpstr>
      <vt:lpstr>9.1 – Workbook Questions</vt:lpstr>
      <vt:lpstr>9.1 – Workbook Questions</vt:lpstr>
      <vt:lpstr>9.2 – Workbook Questions</vt:lpstr>
      <vt:lpstr>9.2 – Workbook Questions</vt:lpstr>
      <vt:lpstr>9.2 – Workbook Questions</vt:lpstr>
      <vt:lpstr>9.3 – Workbook Questions</vt:lpstr>
      <vt:lpstr>9.3 – Workbook Questions</vt:lpstr>
      <vt:lpstr>9.3 – Workbook Questions</vt:lpstr>
      <vt:lpstr>9.4 – Workbook Questions</vt:lpstr>
      <vt:lpstr>9.4 – Workbook Questions</vt:lpstr>
      <vt:lpstr>9.5 – Workbook Questions</vt:lpstr>
      <vt:lpstr>9.5 – Workbook Questions</vt:lpstr>
      <vt:lpstr>9.5 – Workbook Questions</vt:lpstr>
      <vt:lpstr>9.6 – Workbook Questions</vt:lpstr>
      <vt:lpstr>9.6 – Workbook Questions</vt:lpstr>
      <vt:lpstr>9.6 – Workbook Questions</vt:lpstr>
    </vt:vector>
  </TitlesOfParts>
  <Manager>Enderoth</Manager>
  <Company>Brooke Weston CTC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09 - Energy Changes, and Reversible Reactions</dc:title>
  <dc:subject>Travel and Tourism</dc:subject>
  <dc:creator>Enderoth</dc:creator>
  <cp:lastModifiedBy>Stephen Rafferty</cp:lastModifiedBy>
  <cp:revision>1743</cp:revision>
  <cp:lastPrinted>2014-01-22T18:25:48Z</cp:lastPrinted>
  <dcterms:created xsi:type="dcterms:W3CDTF">2008-03-12T11:01:44Z</dcterms:created>
  <dcterms:modified xsi:type="dcterms:W3CDTF">2018-08-01T15:07:36Z</dcterms:modified>
  <cp:category>Unit 01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0x0101006303C8A099435F469B82EC500073A18D</vt:lpwstr>
  </property>
  <property fmtid="{D5CDD505-2E9C-101B-9397-08002B2CF9AE}" pid="3" name="Unit">
    <vt:lpwstr>U1</vt:lpwstr>
  </property>
</Properties>
</file>